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91" r:id="rId2"/>
    <p:sldId id="290" r:id="rId3"/>
    <p:sldId id="256" r:id="rId4"/>
    <p:sldId id="282" r:id="rId5"/>
    <p:sldId id="283" r:id="rId6"/>
    <p:sldId id="281"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85" r:id="rId25"/>
    <p:sldId id="286" r:id="rId26"/>
    <p:sldId id="287" r:id="rId27"/>
    <p:sldId id="288" r:id="rId28"/>
    <p:sldId id="289" r:id="rId29"/>
    <p:sldId id="292" r:id="rId30"/>
    <p:sldId id="28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F11776-8316-4ED0-A532-90AC9FBA5BDC}" type="datetimeFigureOut">
              <a:rPr lang="tr-TR" smtClean="0"/>
              <a:pPr/>
              <a:t>18.10.2016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4DA2C9-194D-4AC3-87AB-4BD4FCDD548B}"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3CBAC-DA14-41BB-A61B-F7E64DC97912}" type="datetimeFigureOut">
              <a:rPr lang="tr-TR" smtClean="0"/>
              <a:pPr/>
              <a:t>18.10.2016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642F4-C41D-4180-89F1-0D737C5C261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E1642F4-C41D-4180-89F1-0D737C5C2613}"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C9CEF6-3127-4A1C-867C-8651CF267DD0}"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CC9CEF6-3127-4A1C-867C-8651CF267DD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0CC9CEF6-3127-4A1C-867C-8651CF267DD0}"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0CC9CEF6-3127-4A1C-867C-8651CF267DD0}"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C9CEF6-3127-4A1C-867C-8651CF267DD0}"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1B416664-1F07-492C-8B4E-68C9C8D8F458}" type="datetimeFigureOut">
              <a:rPr lang="tr-TR" smtClean="0"/>
              <a:pPr/>
              <a:t>18.10.2016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CC9CEF6-3127-4A1C-867C-8651CF267DD0}"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0CC9CEF6-3127-4A1C-867C-8651CF267DD0}"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0CC9CEF6-3127-4A1C-867C-8651CF267DD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0CC9CEF6-3127-4A1C-867C-8651CF267DD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C9CEF6-3127-4A1C-867C-8651CF267DD0}"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1B416664-1F07-492C-8B4E-68C9C8D8F458}" type="datetimeFigureOut">
              <a:rPr lang="tr-TR" smtClean="0"/>
              <a:pPr/>
              <a:t>18.10.2016</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0CC9CEF6-3127-4A1C-867C-8651CF267DD0}"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1B416664-1F07-492C-8B4E-68C9C8D8F458}" type="datetimeFigureOut">
              <a:rPr lang="tr-TR" smtClean="0"/>
              <a:pPr/>
              <a:t>18.10.2016</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B416664-1F07-492C-8B4E-68C9C8D8F458}" type="datetimeFigureOut">
              <a:rPr lang="tr-TR" smtClean="0"/>
              <a:pPr/>
              <a:t>18.10.2016</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C9CEF6-3127-4A1C-867C-8651CF267DD0}"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egitim.com/" TargetMode="External"/><Relationship Id="rId2" Type="http://schemas.openxmlformats.org/officeDocument/2006/relationships/hyperlink" Target="http://www.cocukgelisimi.gen.tr/okul-oncesi-egitim/okul-oncesi-egitimin-onemi/45-okuloncesiegitiminonemi.html" TargetMode="External"/><Relationship Id="rId1" Type="http://schemas.openxmlformats.org/officeDocument/2006/relationships/slideLayout" Target="../slideLayouts/slideLayout2.xml"/><Relationship Id="rId4" Type="http://schemas.openxmlformats.org/officeDocument/2006/relationships/hyperlink" Target="http://www.colukcocuk.com.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07904" y="6237312"/>
            <a:ext cx="5292080" cy="432049"/>
          </a:xfrm>
        </p:spPr>
        <p:txBody>
          <a:bodyPr>
            <a:noAutofit/>
          </a:bodyPr>
          <a:lstStyle/>
          <a:p>
            <a:pPr>
              <a:spcBef>
                <a:spcPts val="0"/>
              </a:spcBef>
            </a:pPr>
            <a:r>
              <a:rPr lang="tr-TR" sz="1000" dirty="0" err="1" smtClean="0">
                <a:solidFill>
                  <a:schemeClr val="accent1">
                    <a:lumMod val="50000"/>
                  </a:schemeClr>
                </a:solidFill>
              </a:rPr>
              <a:t>MusTafa</a:t>
            </a:r>
            <a:r>
              <a:rPr lang="tr-TR" sz="1000" dirty="0" smtClean="0">
                <a:solidFill>
                  <a:schemeClr val="accent1">
                    <a:lumMod val="50000"/>
                  </a:schemeClr>
                </a:solidFill>
              </a:rPr>
              <a:t> </a:t>
            </a:r>
            <a:r>
              <a:rPr lang="tr-TR" sz="1000" dirty="0" err="1" smtClean="0">
                <a:solidFill>
                  <a:schemeClr val="accent1">
                    <a:lumMod val="50000"/>
                  </a:schemeClr>
                </a:solidFill>
              </a:rPr>
              <a:t>Ayral</a:t>
            </a:r>
            <a:endParaRPr lang="tr-TR" sz="1000" dirty="0" smtClean="0">
              <a:solidFill>
                <a:schemeClr val="accent1">
                  <a:lumMod val="50000"/>
                </a:schemeClr>
              </a:solidFill>
            </a:endParaRPr>
          </a:p>
          <a:p>
            <a:pPr>
              <a:spcBef>
                <a:spcPts val="0"/>
              </a:spcBef>
            </a:pPr>
            <a:r>
              <a:rPr lang="tr-TR" sz="1000" dirty="0" err="1" smtClean="0">
                <a:solidFill>
                  <a:schemeClr val="accent1">
                    <a:lumMod val="50000"/>
                  </a:schemeClr>
                </a:solidFill>
              </a:rPr>
              <a:t>Karakum</a:t>
            </a:r>
            <a:r>
              <a:rPr lang="tr-TR" sz="1000" dirty="0" smtClean="0">
                <a:solidFill>
                  <a:schemeClr val="accent1">
                    <a:lumMod val="50000"/>
                  </a:schemeClr>
                </a:solidFill>
              </a:rPr>
              <a:t> </a:t>
            </a:r>
            <a:r>
              <a:rPr lang="tr-TR" sz="1000" dirty="0" err="1" smtClean="0">
                <a:solidFill>
                  <a:schemeClr val="accent1">
                    <a:lumMod val="50000"/>
                  </a:schemeClr>
                </a:solidFill>
              </a:rPr>
              <a:t>altındağ</a:t>
            </a:r>
            <a:r>
              <a:rPr lang="tr-TR" sz="1000" dirty="0" smtClean="0">
                <a:solidFill>
                  <a:schemeClr val="accent1">
                    <a:lumMod val="50000"/>
                  </a:schemeClr>
                </a:solidFill>
              </a:rPr>
              <a:t> belediyesi anaokulu rehberlik öğretmeni</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53054"/>
            <a:ext cx="9144000" cy="3340242"/>
          </a:xfrm>
          <a:prstGeom prst="rect">
            <a:avLst/>
          </a:prstGeom>
        </p:spPr>
      </p:pic>
      <p:sp>
        <p:nvSpPr>
          <p:cNvPr id="5" name="TextBox 4"/>
          <p:cNvSpPr txBox="1"/>
          <p:nvPr/>
        </p:nvSpPr>
        <p:spPr>
          <a:xfrm>
            <a:off x="0" y="188640"/>
            <a:ext cx="8964488" cy="2246769"/>
          </a:xfrm>
          <a:prstGeom prst="rect">
            <a:avLst/>
          </a:prstGeom>
          <a:noFill/>
        </p:spPr>
        <p:txBody>
          <a:bodyPr wrap="square" rtlCol="0">
            <a:spAutoFit/>
          </a:bodyPr>
          <a:lstStyle/>
          <a:p>
            <a:pPr algn="r"/>
            <a:r>
              <a:rPr lang="tr-TR" sz="32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Mutlu Çocuklar, Mutlu Yarınlar...</a:t>
            </a:r>
            <a:endParaRPr lang="tr-TR" sz="40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a:p>
            <a:pPr algn="r"/>
            <a:r>
              <a:rPr lang="tr-TR" sz="54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Çocuklarımızın Eğitimi Üzerine…</a:t>
            </a:r>
            <a:endParaRPr lang="tr-TR" sz="5400" dirty="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p:txBody>
      </p:sp>
    </p:spTree>
    <p:extLst>
      <p:ext uri="{BB962C8B-B14F-4D97-AF65-F5344CB8AC3E}">
        <p14:creationId xmlns="" xmlns:p14="http://schemas.microsoft.com/office/powerpoint/2010/main" val="2970711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839072"/>
            <a:ext cx="8503920" cy="4470248"/>
          </a:xfrm>
        </p:spPr>
        <p:txBody>
          <a:bodyPr>
            <a:normAutofit fontScale="70000" lnSpcReduction="20000"/>
          </a:bodyPr>
          <a:lstStyle/>
          <a:p>
            <a:pPr algn="just">
              <a:buNone/>
            </a:pPr>
            <a:r>
              <a:rPr lang="tr-TR" dirty="0" smtClean="0"/>
              <a:t>Çocuğunuzun okula uyum süreci aşıldığında, siz ana babalara yine çok iş düşmekte. Ana baba olmanın güç ama keyifli görevleri, çocuğunuzun eğitim yaşamı boyunca hiç bitmeyecektir. Biliyoruz ki siz, her konuda çocuğunuza en büyük desteksiniz ve ona yardımcı olma sorumluluğunu bıkıp usanmadan yerine getirmeye çalışacaksınız. Okulun açıldığı ilk günlerdeki uyumla ilgili destek olma çabalarınızın, zaman içinde yerini rahat ve başarılı bir eğitim yaşamı sürdürmesi için yardımcı olma çabalarına dönüştüğünü göreceksiniz. Bu günlerde, </a:t>
            </a:r>
            <a:r>
              <a:rPr lang="tr-TR" b="1" dirty="0" smtClean="0"/>
              <a:t>çocuğunuza olanaklarınız elverdiğince zaman ayırarak</a:t>
            </a:r>
            <a:r>
              <a:rPr lang="tr-TR" dirty="0" smtClean="0"/>
              <a:t>, </a:t>
            </a:r>
            <a:r>
              <a:rPr lang="tr-TR" b="1" dirty="0" smtClean="0"/>
              <a:t>okulda yaşadığı, onu mutlu eden veya heyecanlandıran olayları dinleyerek, paylaşarak</a:t>
            </a:r>
            <a:r>
              <a:rPr lang="tr-TR" dirty="0" smtClean="0"/>
              <a:t> yadım edebilirsiniz. Onu üzen ve kaygılandıran olayları size anlatması için onu yüreklendirmeniz, çocuğunuzla aranızdaki ilişkiyi  güçlendirecektir. Bunun yanı sıra, </a:t>
            </a:r>
            <a:r>
              <a:rPr lang="tr-TR" b="1" dirty="0" smtClean="0"/>
              <a:t>olumlu yaşantıları vurgulamanın</a:t>
            </a:r>
            <a:r>
              <a:rPr lang="tr-TR" dirty="0" smtClean="0"/>
              <a:t>, onun eğitim yaşamında daha mutlu ve uyumlu bir öğrenci olmasına yardımcı olacağını unutmayalım. Eğitim yaşamıyla ilgili temel alışkanlıkları kazandığı bu dönemde, ana baba olarak sizlerin </a:t>
            </a:r>
            <a:r>
              <a:rPr lang="tr-TR" b="1" dirty="0" smtClean="0"/>
              <a:t>sıcak ve sırdaş yaklaşımınız</a:t>
            </a:r>
            <a:r>
              <a:rPr lang="tr-TR" dirty="0" smtClean="0"/>
              <a:t>, sonraki yıllarda çocuğunuzla dostça iletişim içinde, yeni ve güç durumlarla birlikte başa çıkmanıza zemin hazırlayacaktır.</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809328"/>
            <a:ext cx="8503920" cy="4572000"/>
          </a:xfrm>
        </p:spPr>
        <p:txBody>
          <a:bodyPr>
            <a:normAutofit lnSpcReduction="10000"/>
          </a:bodyPr>
          <a:lstStyle/>
          <a:p>
            <a:pPr>
              <a:buNone/>
            </a:pPr>
            <a:r>
              <a:rPr lang="tr-TR" dirty="0" smtClean="0"/>
              <a:t>   * </a:t>
            </a:r>
            <a:r>
              <a:rPr lang="tr-TR" b="1" dirty="0" smtClean="0">
                <a:solidFill>
                  <a:schemeClr val="accent1">
                    <a:lumMod val="75000"/>
                  </a:schemeClr>
                </a:solidFill>
              </a:rPr>
              <a:t>Çocuğun duyduğu kaygıları önemsemeliyiz.</a:t>
            </a:r>
            <a:r>
              <a:rPr lang="tr-TR" dirty="0" smtClean="0"/>
              <a:t/>
            </a:r>
            <a:br>
              <a:rPr lang="tr-TR" dirty="0" smtClean="0"/>
            </a:br>
            <a:r>
              <a:rPr lang="tr-TR" dirty="0" smtClean="0"/>
              <a:t>* Kaygısını ifade etmesine olanak sağlamalıyız.</a:t>
            </a:r>
            <a:br>
              <a:rPr lang="tr-TR" dirty="0" smtClean="0"/>
            </a:br>
            <a:r>
              <a:rPr lang="tr-TR" dirty="0" smtClean="0"/>
              <a:t>* </a:t>
            </a:r>
            <a:r>
              <a:rPr lang="tr-TR" b="1" dirty="0" smtClean="0">
                <a:solidFill>
                  <a:schemeClr val="accent1">
                    <a:lumMod val="75000"/>
                  </a:schemeClr>
                </a:solidFill>
              </a:rPr>
              <a:t>Tüm duygularını açıkça ifade etmesi için sabırla,   konuşmasını beklemeli, ona cesaret vermeliyiz.</a:t>
            </a:r>
            <a:r>
              <a:rPr lang="tr-TR" dirty="0" smtClean="0"/>
              <a:t/>
            </a:r>
            <a:br>
              <a:rPr lang="tr-TR" dirty="0" smtClean="0"/>
            </a:br>
            <a:r>
              <a:rPr lang="tr-TR" dirty="0" smtClean="0"/>
              <a:t>* Durumla ilgili çözüm önerilerini birlikte değerlendirmeliyiz.</a:t>
            </a:r>
            <a:br>
              <a:rPr lang="tr-TR" dirty="0" smtClean="0"/>
            </a:br>
            <a:r>
              <a:rPr lang="tr-TR" dirty="0" smtClean="0"/>
              <a:t>*Ona güvendiğimizi göstermeli, cesaretlendirmeliyiz.</a:t>
            </a:r>
            <a:br>
              <a:rPr lang="tr-TR" dirty="0" smtClean="0"/>
            </a:br>
            <a:r>
              <a:rPr lang="tr-TR" dirty="0" smtClean="0"/>
              <a:t>*</a:t>
            </a:r>
            <a:r>
              <a:rPr lang="tr-TR" b="1" dirty="0" smtClean="0">
                <a:solidFill>
                  <a:schemeClr val="accent1">
                    <a:lumMod val="75000"/>
                  </a:schemeClr>
                </a:solidFill>
              </a:rPr>
              <a:t>Duygusal acılarına karşı duyarlı olmalı, hissettiklerini paylaşmalıyız.</a:t>
            </a:r>
            <a:r>
              <a:rPr lang="tr-TR" dirty="0" smtClean="0"/>
              <a:t/>
            </a:r>
            <a:br>
              <a:rPr lang="tr-TR" dirty="0" smtClean="0"/>
            </a:br>
            <a:r>
              <a:rPr lang="tr-TR" dirty="0" smtClean="0"/>
              <a:t>*Kendisini ezen çocuğa aynı şekilde davranması yönünde öğütler vermemeliyiz.</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737320"/>
            <a:ext cx="8503920" cy="4572000"/>
          </a:xfrm>
        </p:spPr>
        <p:txBody>
          <a:bodyPr>
            <a:normAutofit lnSpcReduction="10000"/>
          </a:bodyPr>
          <a:lstStyle/>
          <a:p>
            <a:pPr>
              <a:buNone/>
            </a:pPr>
            <a:r>
              <a:rPr lang="tr-TR" dirty="0" smtClean="0"/>
              <a:t>   * Sınıf içi (okul içi) arkadaşlık ilişkilerini gözden geçirmeliyiz. (Eğer çocuğun kendine güveni azsa ya da çocuk pasifse, tamamen aktif, güçlü çocukların arasına yerleştirilmesi yanlış olacaktır. Sınıf, en azından çocukların davranış özellikleri yönünden dengelenmiş olmalıdır).</a:t>
            </a:r>
            <a:br>
              <a:rPr lang="tr-TR" dirty="0" smtClean="0"/>
            </a:br>
            <a:r>
              <a:rPr lang="tr-TR" dirty="0" smtClean="0"/>
              <a:t>*</a:t>
            </a:r>
            <a:r>
              <a:rPr lang="tr-TR" b="1" dirty="0" smtClean="0">
                <a:solidFill>
                  <a:schemeClr val="accent1">
                    <a:lumMod val="75000"/>
                  </a:schemeClr>
                </a:solidFill>
              </a:rPr>
              <a:t>Onu, özgüvenini geliştirici spor, sanat gibi etkinliklere yönlendirmeliyiz.</a:t>
            </a:r>
            <a:r>
              <a:rPr lang="tr-TR" dirty="0" smtClean="0"/>
              <a:t/>
            </a:r>
            <a:br>
              <a:rPr lang="tr-TR" dirty="0" smtClean="0"/>
            </a:br>
            <a:r>
              <a:rPr lang="tr-TR" dirty="0" smtClean="0"/>
              <a:t>* </a:t>
            </a:r>
            <a:r>
              <a:rPr lang="tr-TR" b="1" dirty="0" smtClean="0"/>
              <a:t>Ana baba ya da eğitimci olarak, çocuk yetiştirme tutum ve davranışlarımızı yeniden gözden geçirmeliyiz.</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737320"/>
            <a:ext cx="8503920" cy="4572000"/>
          </a:xfrm>
        </p:spPr>
        <p:txBody>
          <a:bodyPr>
            <a:normAutofit fontScale="92500" lnSpcReduction="20000"/>
          </a:bodyPr>
          <a:lstStyle/>
          <a:p>
            <a:r>
              <a:rPr lang="tr-TR" dirty="0" smtClean="0"/>
              <a:t>Ana baba olarak sizler, çocuğunuzun yaşamında en önemli ve etkili yetişkinlersiniz. </a:t>
            </a:r>
          </a:p>
          <a:p>
            <a:r>
              <a:rPr lang="tr-TR" dirty="0" smtClean="0"/>
              <a:t>Çocuğunuzun okula başlamasıyla birlikte, öğretmeni de, onun yaşamında önemli yetişkinlerden biri oldu. </a:t>
            </a:r>
          </a:p>
          <a:p>
            <a:r>
              <a:rPr lang="tr-TR" dirty="0" smtClean="0"/>
              <a:t>Kuşkusuz bu durum sizin yerinizi sarsmayacak, endişelenmeyin! </a:t>
            </a:r>
          </a:p>
          <a:p>
            <a:r>
              <a:rPr lang="tr-TR" dirty="0" smtClean="0"/>
              <a:t>Sizin, öğretmeniyle olumlu ve uyumlu bir iletişim kurduğunuzu görmek, çocuğunuzun hem okula ilişkin tutumunu hem de başarı düzeyini olumlu yönde etkileyecektir. </a:t>
            </a:r>
          </a:p>
          <a:p>
            <a:r>
              <a:rPr lang="tr-TR" dirty="0" smtClean="0"/>
              <a:t>Öğretmeniyle sizin aranızda olumlu, uyumlu ve yakın iletişimin ve işbirliğinin, çocuğunuzda yaratacağı olumlu etkileri göreceksiniz.</a:t>
            </a:r>
          </a:p>
          <a:p>
            <a:endParaRPr lang="tr-T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01752" y="1809328"/>
            <a:ext cx="8503920" cy="4572000"/>
          </a:xfrm>
        </p:spPr>
        <p:txBody>
          <a:bodyPr>
            <a:normAutofit fontScale="92500" lnSpcReduction="10000"/>
          </a:bodyPr>
          <a:lstStyle/>
          <a:p>
            <a:r>
              <a:rPr lang="tr-TR" dirty="0" smtClean="0"/>
              <a:t>Okul öncesi eğitim süresince çocuklar ilköğretime hazırlanırken, </a:t>
            </a:r>
            <a:r>
              <a:rPr lang="tr-TR" b="1" dirty="0" smtClean="0">
                <a:solidFill>
                  <a:schemeClr val="accent1">
                    <a:lumMod val="75000"/>
                  </a:schemeClr>
                </a:solidFill>
                <a:effectLst>
                  <a:outerShdw blurRad="38100" dist="38100" dir="2700000" algn="tl">
                    <a:srgbClr val="000000">
                      <a:alpha val="43137"/>
                    </a:srgbClr>
                  </a:outerShdw>
                </a:effectLst>
              </a:rPr>
              <a:t>paylaşmayı</a:t>
            </a:r>
            <a:r>
              <a:rPr lang="tr-TR" dirty="0" smtClean="0">
                <a:solidFill>
                  <a:schemeClr val="accent1">
                    <a:lumMod val="75000"/>
                  </a:schemeClr>
                </a:solidFill>
              </a:rPr>
              <a:t>, </a:t>
            </a:r>
            <a:r>
              <a:rPr lang="tr-TR" b="1" dirty="0" smtClean="0">
                <a:solidFill>
                  <a:schemeClr val="accent1">
                    <a:lumMod val="75000"/>
                  </a:schemeClr>
                </a:solidFill>
                <a:effectLst>
                  <a:outerShdw blurRad="38100" dist="38100" dir="2700000" algn="tl">
                    <a:srgbClr val="000000">
                      <a:alpha val="43137"/>
                    </a:srgbClr>
                  </a:outerShdw>
                </a:effectLst>
              </a:rPr>
              <a:t>dayanışmayı</a:t>
            </a:r>
            <a:r>
              <a:rPr lang="tr-TR" dirty="0" smtClean="0">
                <a:solidFill>
                  <a:schemeClr val="accent1">
                    <a:lumMod val="75000"/>
                  </a:schemeClr>
                </a:solidFill>
              </a:rPr>
              <a:t>, </a:t>
            </a:r>
            <a:r>
              <a:rPr lang="tr-TR" b="1" dirty="0" smtClean="0">
                <a:solidFill>
                  <a:schemeClr val="accent1">
                    <a:lumMod val="75000"/>
                  </a:schemeClr>
                </a:solidFill>
                <a:effectLst>
                  <a:outerShdw blurRad="38100" dist="38100" dir="2700000" algn="tl">
                    <a:srgbClr val="000000">
                      <a:alpha val="43137"/>
                    </a:srgbClr>
                  </a:outerShdw>
                </a:effectLst>
              </a:rPr>
              <a:t>sosyalleşmeyi</a:t>
            </a:r>
            <a:r>
              <a:rPr lang="tr-TR" dirty="0" smtClean="0">
                <a:solidFill>
                  <a:schemeClr val="accent1">
                    <a:lumMod val="75000"/>
                  </a:schemeClr>
                </a:solidFill>
              </a:rPr>
              <a:t> ve </a:t>
            </a:r>
            <a:r>
              <a:rPr lang="tr-TR" b="1" dirty="0" smtClean="0">
                <a:solidFill>
                  <a:schemeClr val="accent1">
                    <a:lumMod val="75000"/>
                  </a:schemeClr>
                </a:solidFill>
                <a:effectLst>
                  <a:outerShdw blurRad="38100" dist="38100" dir="2700000" algn="tl">
                    <a:srgbClr val="000000">
                      <a:alpha val="43137"/>
                    </a:srgbClr>
                  </a:outerShdw>
                </a:effectLst>
              </a:rPr>
              <a:t>birlikte çalışmayı </a:t>
            </a:r>
            <a:r>
              <a:rPr lang="tr-TR" dirty="0" smtClean="0"/>
              <a:t>öğrenirler. Okul öncesi eğitimin amacı çocuklarda öğrenmeye ilgi uyandırmak ve çocuğun </a:t>
            </a:r>
            <a:r>
              <a:rPr lang="tr-TR" dirty="0" err="1" smtClean="0"/>
              <a:t>varolan</a:t>
            </a:r>
            <a:r>
              <a:rPr lang="tr-TR" dirty="0" smtClean="0"/>
              <a:t> yeteneklerini görünür kılmaktır. </a:t>
            </a:r>
            <a:br>
              <a:rPr lang="tr-TR" dirty="0" smtClean="0"/>
            </a:br>
            <a:r>
              <a:rPr lang="tr-TR" dirty="0" smtClean="0"/>
              <a:t/>
            </a:r>
            <a:br>
              <a:rPr lang="tr-TR" dirty="0" smtClean="0"/>
            </a:br>
            <a:r>
              <a:rPr lang="tr-TR" dirty="0" smtClean="0"/>
              <a:t>Bu dönem, araştırmacılar için </a:t>
            </a:r>
            <a:r>
              <a:rPr lang="tr-TR" b="1" dirty="0" smtClean="0">
                <a:solidFill>
                  <a:schemeClr val="accent1">
                    <a:lumMod val="75000"/>
                  </a:schemeClr>
                </a:solidFill>
                <a:effectLst>
                  <a:outerShdw blurRad="38100" dist="38100" dir="2700000" algn="tl">
                    <a:srgbClr val="000000">
                      <a:alpha val="43137"/>
                    </a:srgbClr>
                  </a:outerShdw>
                </a:effectLst>
              </a:rPr>
              <a:t>çocuğun yüksek öğrenme potansiyeline sahip olduğu bir dönem </a:t>
            </a:r>
            <a:r>
              <a:rPr lang="tr-TR" dirty="0" smtClean="0"/>
              <a:t>olarak görülmektedir. </a:t>
            </a:r>
            <a:r>
              <a:rPr lang="tr-TR" b="1" dirty="0" smtClean="0">
                <a:solidFill>
                  <a:schemeClr val="accent1">
                    <a:lumMod val="75000"/>
                  </a:schemeClr>
                </a:solidFill>
                <a:effectLst>
                  <a:outerShdw blurRad="38100" dist="38100" dir="2700000" algn="tl">
                    <a:srgbClr val="000000">
                      <a:alpha val="43137"/>
                    </a:srgbClr>
                  </a:outerShdw>
                </a:effectLst>
              </a:rPr>
              <a:t>Uygun fiziksel ve sosyal çevre koşullarında ve sağlıklı etkileşim ortamında yetişen çocuklar, daha hızlı ve başarılı bir gelişim gösterirler. </a:t>
            </a:r>
            <a:endParaRPr lang="tr-TR"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01752" y="1881336"/>
            <a:ext cx="8503920" cy="4572000"/>
          </a:xfrm>
        </p:spPr>
        <p:txBody>
          <a:bodyPr>
            <a:normAutofit fontScale="92500" lnSpcReduction="10000"/>
          </a:bodyPr>
          <a:lstStyle/>
          <a:p>
            <a:r>
              <a:rPr lang="tr-TR" dirty="0" smtClean="0"/>
              <a:t>Eğitimin ilk basamağını oluşturan okul öncesi eğitim gömleğin ilk düğmesidir ve bunun doğru iliklenmesi gerekir.</a:t>
            </a:r>
            <a:br>
              <a:rPr lang="tr-TR" dirty="0" smtClean="0"/>
            </a:br>
            <a:r>
              <a:rPr lang="tr-TR" dirty="0" smtClean="0"/>
              <a:t/>
            </a:r>
            <a:br>
              <a:rPr lang="tr-TR" dirty="0" smtClean="0"/>
            </a:br>
            <a:r>
              <a:rPr lang="tr-TR" dirty="0" smtClean="0"/>
              <a:t>Çocuğun doğduğu günden temel eğitime başladığı güne kadar geçen yılları kapsayan ve çocukların daha sonraki yaşamlarında önemli rol oynayan; bedensel, </a:t>
            </a:r>
            <a:r>
              <a:rPr lang="tr-TR" dirty="0" err="1" smtClean="0"/>
              <a:t>psikomotor</a:t>
            </a:r>
            <a:r>
              <a:rPr lang="tr-TR" dirty="0" smtClean="0"/>
              <a:t>, sosyal-duygusal, zihin ve dil gelişimlerinin büyük ölçüde tamamlandığı, kişiliğin şekillendiği ve çocuğun devamlı olarak değiştiği bir süreçtir. Bu nedenle, çocuğun küçük yaşlarda sağlıklı bir ortamda gelişimini sürdürmesi önem kazanmaktadır. </a:t>
            </a:r>
            <a:br>
              <a:rPr lang="tr-TR" dirty="0" smtClean="0"/>
            </a:b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01752" y="2025352"/>
            <a:ext cx="8503920" cy="4572000"/>
          </a:xfrm>
        </p:spPr>
        <p:txBody>
          <a:bodyPr/>
          <a:lstStyle/>
          <a:p>
            <a:r>
              <a:rPr lang="tr-TR" dirty="0" smtClean="0"/>
              <a:t>Sağlıklı ve istenilen davranışlara sahip çocuklar yetiştirmek, onların gelişim özelliklerini ve bu özellikler doğrultusunda gereksinimlerinin neler olduğunu bilmeye bağlıdır. Erken çocukluk dönemindeki gelişmelerle, </a:t>
            </a:r>
            <a:r>
              <a:rPr lang="tr-TR" b="1" dirty="0" smtClean="0">
                <a:solidFill>
                  <a:schemeClr val="accent1">
                    <a:lumMod val="75000"/>
                  </a:schemeClr>
                </a:solidFill>
                <a:effectLst>
                  <a:outerShdw blurRad="38100" dist="38100" dir="2700000" algn="tl">
                    <a:srgbClr val="000000">
                      <a:alpha val="43137"/>
                    </a:srgbClr>
                  </a:outerShdw>
                </a:effectLst>
              </a:rPr>
              <a:t>okul öncesi eğitim artık anne babanın yalnız başına başarabileceği bir konu olmaktan çıkmış</a:t>
            </a:r>
            <a:r>
              <a:rPr lang="tr-TR" dirty="0" smtClean="0">
                <a:solidFill>
                  <a:schemeClr val="accent1">
                    <a:lumMod val="75000"/>
                  </a:schemeClr>
                </a:solidFill>
              </a:rPr>
              <a:t> </a:t>
            </a:r>
            <a:r>
              <a:rPr lang="tr-TR" b="1" dirty="0" smtClean="0">
                <a:solidFill>
                  <a:schemeClr val="accent1">
                    <a:lumMod val="75000"/>
                  </a:schemeClr>
                </a:solidFill>
              </a:rPr>
              <a:t>durumdadır.</a:t>
            </a:r>
            <a:endParaRPr lang="tr-TR" b="1" dirty="0">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01752" y="1881336"/>
            <a:ext cx="8503920" cy="4572000"/>
          </a:xfrm>
        </p:spPr>
        <p:txBody>
          <a:bodyPr>
            <a:normAutofit fontScale="92500" lnSpcReduction="10000"/>
          </a:bodyPr>
          <a:lstStyle/>
          <a:p>
            <a:pPr algn="just"/>
            <a:r>
              <a:rPr lang="tr-TR" dirty="0" smtClean="0"/>
              <a:t>Eğitim, </a:t>
            </a:r>
            <a:r>
              <a:rPr lang="tr-TR" b="1" dirty="0" smtClean="0">
                <a:solidFill>
                  <a:schemeClr val="accent1">
                    <a:lumMod val="75000"/>
                  </a:schemeClr>
                </a:solidFill>
              </a:rPr>
              <a:t>öğrenci – öğretmen - veli </a:t>
            </a:r>
            <a:r>
              <a:rPr lang="tr-TR" b="1" dirty="0" smtClean="0">
                <a:solidFill>
                  <a:schemeClr val="accent1">
                    <a:lumMod val="75000"/>
                  </a:schemeClr>
                </a:solidFill>
              </a:rPr>
              <a:t>üçgeninden </a:t>
            </a:r>
            <a:r>
              <a:rPr lang="tr-TR" b="1" dirty="0" smtClean="0">
                <a:solidFill>
                  <a:schemeClr val="accent1">
                    <a:lumMod val="75000"/>
                  </a:schemeClr>
                </a:solidFill>
              </a:rPr>
              <a:t>                   oluşan </a:t>
            </a:r>
            <a:r>
              <a:rPr lang="tr-TR" b="1" dirty="0" smtClean="0">
                <a:solidFill>
                  <a:schemeClr val="accent1">
                    <a:lumMod val="75000"/>
                  </a:schemeClr>
                </a:solidFill>
              </a:rPr>
              <a:t>platformdur</a:t>
            </a:r>
            <a:r>
              <a:rPr lang="tr-TR" dirty="0" smtClean="0">
                <a:solidFill>
                  <a:schemeClr val="accent1">
                    <a:lumMod val="75000"/>
                  </a:schemeClr>
                </a:solidFill>
              </a:rPr>
              <a:t>.</a:t>
            </a:r>
            <a:r>
              <a:rPr lang="tr-TR" dirty="0" smtClean="0"/>
              <a:t> Bu birliktelik ne kadar </a:t>
            </a:r>
            <a:r>
              <a:rPr lang="tr-TR" dirty="0" smtClean="0"/>
              <a:t>                 bilinçli ve </a:t>
            </a:r>
            <a:r>
              <a:rPr lang="tr-TR" dirty="0" smtClean="0"/>
              <a:t>sağlıklı </a:t>
            </a:r>
            <a:r>
              <a:rPr lang="tr-TR" dirty="0" smtClean="0"/>
              <a:t>olursa, çocuklarımızda </a:t>
            </a:r>
            <a:r>
              <a:rPr lang="tr-TR" dirty="0" smtClean="0"/>
              <a:t>o oranda </a:t>
            </a:r>
            <a:r>
              <a:rPr lang="tr-TR" dirty="0" smtClean="0"/>
              <a:t>                                   sağlam </a:t>
            </a:r>
            <a:r>
              <a:rPr lang="tr-TR" dirty="0" smtClean="0"/>
              <a:t>bir kişilik kazanırlar.</a:t>
            </a:r>
            <a:br>
              <a:rPr lang="tr-TR" dirty="0" smtClean="0"/>
            </a:br>
            <a:r>
              <a:rPr lang="tr-TR" dirty="0" smtClean="0"/>
              <a:t/>
            </a:r>
            <a:br>
              <a:rPr lang="tr-TR" dirty="0" smtClean="0"/>
            </a:br>
            <a:r>
              <a:rPr lang="tr-TR" dirty="0" smtClean="0"/>
              <a:t>Eğitimin sağlam temeller üzerine kurulmasında ve insanların ileri yaşlardaki başarılarında </a:t>
            </a:r>
            <a:r>
              <a:rPr lang="tr-TR" b="1" dirty="0" smtClean="0">
                <a:solidFill>
                  <a:schemeClr val="accent1">
                    <a:lumMod val="75000"/>
                  </a:schemeClr>
                </a:solidFill>
              </a:rPr>
              <a:t>okul öncesi eğitimin rolü bilimsel olarak kanıtlanmıştır. </a:t>
            </a:r>
            <a:r>
              <a:rPr lang="tr-TR" dirty="0" smtClean="0"/>
              <a:t>Ana kucağındaki yoğun ilgiden sonra, </a:t>
            </a:r>
            <a:r>
              <a:rPr lang="tr-TR" b="1" dirty="0" smtClean="0">
                <a:solidFill>
                  <a:schemeClr val="accent1">
                    <a:lumMod val="75000"/>
                  </a:schemeClr>
                </a:solidFill>
              </a:rPr>
              <a:t>anaokulu ortamı çocuk için dünyaya açılan yepyeni bir penceredir. </a:t>
            </a:r>
            <a:r>
              <a:rPr lang="tr-TR" b="1" dirty="0" smtClean="0"/>
              <a:t>Olumlu yada olumsuz anlamda verilen her şey, onları yetişkinlik yıllarında da doğrudan etkilemektedir.</a:t>
            </a:r>
            <a:endParaRPr lang="tr-T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01752" y="1737320"/>
            <a:ext cx="8503920" cy="4716016"/>
          </a:xfrm>
        </p:spPr>
        <p:txBody>
          <a:bodyPr>
            <a:normAutofit fontScale="92500" lnSpcReduction="20000"/>
          </a:bodyPr>
          <a:lstStyle/>
          <a:p>
            <a:r>
              <a:rPr lang="tr-TR" b="1" dirty="0" smtClean="0">
                <a:solidFill>
                  <a:schemeClr val="accent1">
                    <a:lumMod val="75000"/>
                  </a:schemeClr>
                </a:solidFill>
              </a:rPr>
              <a:t>3 yaşına kadar bir çocuğun beyni bir yetişkinden 2,5 kat fazla çalışır.</a:t>
            </a:r>
          </a:p>
          <a:p>
            <a:r>
              <a:rPr lang="tr-TR" dirty="0" smtClean="0"/>
              <a:t> </a:t>
            </a:r>
            <a:r>
              <a:rPr lang="tr-TR" b="1" dirty="0" smtClean="0"/>
              <a:t>6 yaşına kadar bir profesörden 2 kat hızlıdır.</a:t>
            </a:r>
          </a:p>
          <a:p>
            <a:r>
              <a:rPr lang="tr-TR" dirty="0" smtClean="0">
                <a:solidFill>
                  <a:schemeClr val="accent1">
                    <a:lumMod val="75000"/>
                  </a:schemeClr>
                </a:solidFill>
              </a:rPr>
              <a:t>Yapılan tüm uluslararası araştırmalar ve uygulanan testler göstermektedir ki 0-6 yaş grubunda, gelişim düzeyinde okul öncesi eğitimi almış çocukların, akademik programlarda eğitim almış olanlara göre 1. sınıf başarı düzeyleri daha yüksektir ve okuma yazmaya daha hızlı geçmektedirler.</a:t>
            </a:r>
          </a:p>
          <a:p>
            <a:r>
              <a:rPr lang="tr-TR" dirty="0" smtClean="0"/>
              <a:t>12 yaşında IQ değerleri 5 puan daha yüksektir, 15 yaşında yetenek sınavlarında % 90 -100 arası başarı sağlarlar. </a:t>
            </a:r>
          </a:p>
          <a:p>
            <a:r>
              <a:rPr lang="tr-TR" b="1" dirty="0" smtClean="0">
                <a:solidFill>
                  <a:schemeClr val="accent1">
                    <a:lumMod val="75000"/>
                  </a:schemeClr>
                </a:solidFill>
              </a:rPr>
              <a:t>% 65’i liseyi, % 45’i üniversiteyi sorunsuz kazanır ve bitirir. </a:t>
            </a:r>
            <a:r>
              <a:rPr lang="tr-TR" dirty="0" smtClean="0"/>
              <a:t>Yetişkin olduklarında dış dünyayla kolay ve sağlıklı iletişim kuran, sosyal insanlar olurlar.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01752" y="1881336"/>
            <a:ext cx="8590728" cy="4572000"/>
          </a:xfrm>
        </p:spPr>
        <p:txBody>
          <a:bodyPr/>
          <a:lstStyle/>
          <a:p>
            <a:r>
              <a:rPr lang="tr-TR" dirty="0" smtClean="0"/>
              <a:t>Okul öncesi eğitim kurumları; toplumun temel yapısını oluşturan;</a:t>
            </a:r>
            <a:br>
              <a:rPr lang="tr-TR" dirty="0" smtClean="0"/>
            </a:br>
            <a:r>
              <a:rPr lang="tr-TR" dirty="0" smtClean="0"/>
              <a:t/>
            </a:r>
            <a:br>
              <a:rPr lang="tr-TR" dirty="0" smtClean="0"/>
            </a:br>
            <a:r>
              <a:rPr lang="tr-TR" b="1" dirty="0" smtClean="0">
                <a:solidFill>
                  <a:schemeClr val="accent1">
                    <a:lumMod val="75000"/>
                  </a:schemeClr>
                </a:solidFill>
                <a:effectLst>
                  <a:outerShdw blurRad="38100" dist="38100" dir="2700000" algn="tl">
                    <a:srgbClr val="000000">
                      <a:alpha val="43137"/>
                    </a:srgbClr>
                  </a:outerShdw>
                </a:effectLst>
              </a:rPr>
              <a:t>*</a:t>
            </a:r>
            <a:r>
              <a:rPr lang="tr-TR" b="1" dirty="0" smtClean="0">
                <a:solidFill>
                  <a:schemeClr val="accent1">
                    <a:lumMod val="75000"/>
                  </a:schemeClr>
                </a:solidFill>
              </a:rPr>
              <a:t> </a:t>
            </a:r>
            <a:r>
              <a:rPr lang="tr-TR" b="1" dirty="0" smtClean="0">
                <a:solidFill>
                  <a:schemeClr val="accent1">
                    <a:lumMod val="75000"/>
                  </a:schemeClr>
                </a:solidFill>
                <a:effectLst>
                  <a:outerShdw blurRad="38100" dist="38100" dir="2700000" algn="tl">
                    <a:srgbClr val="000000">
                      <a:alpha val="43137"/>
                    </a:srgbClr>
                  </a:outerShdw>
                </a:effectLst>
              </a:rPr>
              <a:t>Saygı, sevgi,</a:t>
            </a:r>
            <a:br>
              <a:rPr lang="tr-TR" b="1" dirty="0" smtClean="0">
                <a:solidFill>
                  <a:schemeClr val="accent1">
                    <a:lumMod val="75000"/>
                  </a:schemeClr>
                </a:solidFill>
                <a:effectLst>
                  <a:outerShdw blurRad="38100" dist="38100" dir="2700000" algn="tl">
                    <a:srgbClr val="000000">
                      <a:alpha val="43137"/>
                    </a:srgbClr>
                  </a:outerShdw>
                </a:effectLst>
              </a:rPr>
            </a:br>
            <a:r>
              <a:rPr lang="tr-TR" b="1" dirty="0" smtClean="0">
                <a:solidFill>
                  <a:schemeClr val="accent1">
                    <a:lumMod val="75000"/>
                  </a:schemeClr>
                </a:solidFill>
                <a:effectLst>
                  <a:outerShdw blurRad="38100" dist="38100" dir="2700000" algn="tl">
                    <a:srgbClr val="000000">
                      <a:alpha val="43137"/>
                    </a:srgbClr>
                  </a:outerShdw>
                </a:effectLst>
              </a:rPr>
              <a:t>* Paylaşma, </a:t>
            </a:r>
          </a:p>
          <a:p>
            <a:pPr>
              <a:buNone/>
            </a:pPr>
            <a:r>
              <a:rPr lang="tr-TR" b="1" dirty="0" smtClean="0">
                <a:solidFill>
                  <a:schemeClr val="accent1">
                    <a:lumMod val="75000"/>
                  </a:schemeClr>
                </a:solidFill>
                <a:effectLst>
                  <a:outerShdw blurRad="38100" dist="38100" dir="2700000" algn="tl">
                    <a:srgbClr val="000000">
                      <a:alpha val="43137"/>
                    </a:srgbClr>
                  </a:outerShdw>
                </a:effectLst>
              </a:rPr>
              <a:t>   * İş bölümü,</a:t>
            </a:r>
            <a:br>
              <a:rPr lang="tr-TR" b="1" dirty="0" smtClean="0">
                <a:solidFill>
                  <a:schemeClr val="accent1">
                    <a:lumMod val="75000"/>
                  </a:schemeClr>
                </a:solidFill>
                <a:effectLst>
                  <a:outerShdw blurRad="38100" dist="38100" dir="2700000" algn="tl">
                    <a:srgbClr val="000000">
                      <a:alpha val="43137"/>
                    </a:srgbClr>
                  </a:outerShdw>
                </a:effectLst>
              </a:rPr>
            </a:br>
            <a:r>
              <a:rPr lang="tr-TR" b="1" dirty="0" smtClean="0">
                <a:solidFill>
                  <a:schemeClr val="accent1">
                    <a:lumMod val="75000"/>
                  </a:schemeClr>
                </a:solidFill>
                <a:effectLst>
                  <a:outerShdw blurRad="38100" dist="38100" dir="2700000" algn="tl">
                    <a:srgbClr val="000000">
                      <a:alpha val="43137"/>
                    </a:srgbClr>
                  </a:outerShdw>
                </a:effectLst>
              </a:rPr>
              <a:t>* Sorumluluk</a:t>
            </a:r>
            <a:br>
              <a:rPr lang="tr-TR" b="1" dirty="0" smtClean="0">
                <a:solidFill>
                  <a:schemeClr val="accent1">
                    <a:lumMod val="75000"/>
                  </a:schemeClr>
                </a:solidFill>
                <a:effectLst>
                  <a:outerShdw blurRad="38100" dist="38100" dir="2700000" algn="tl">
                    <a:srgbClr val="000000">
                      <a:alpha val="43137"/>
                    </a:srgbClr>
                  </a:outerShdw>
                </a:effectLst>
              </a:rPr>
            </a:br>
            <a:r>
              <a:rPr lang="tr-TR" b="1" dirty="0" smtClean="0">
                <a:solidFill>
                  <a:schemeClr val="accent1">
                    <a:lumMod val="75000"/>
                  </a:schemeClr>
                </a:solidFill>
                <a:effectLst>
                  <a:outerShdw blurRad="38100" dist="38100" dir="2700000" algn="tl">
                    <a:srgbClr val="000000">
                      <a:alpha val="43137"/>
                    </a:srgbClr>
                  </a:outerShdw>
                </a:effectLst>
              </a:rPr>
              <a:t>* Sosyal çevre oluşturma </a:t>
            </a:r>
            <a:r>
              <a:rPr lang="tr-TR" dirty="0" smtClean="0"/>
              <a:t>açısından çocuğu geleceğe hazırlayan en güvenli ortamdır.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84584"/>
            <a:ext cx="8964488" cy="1112168"/>
          </a:xfrm>
        </p:spPr>
        <p:txBody>
          <a:bodyPr>
            <a:normAutofit fontScale="90000"/>
          </a:bodyPr>
          <a:lstStyle/>
          <a:p>
            <a:r>
              <a:rPr lang="tr-TR" sz="4000" b="1" dirty="0" smtClean="0"/>
              <a:t>Okulöncesi Eğitimin Önemi ve </a:t>
            </a:r>
            <a:r>
              <a:rPr lang="tr-TR" b="1" dirty="0" smtClean="0"/>
              <a:t/>
            </a:r>
            <a:br>
              <a:rPr lang="tr-TR" b="1" dirty="0" smtClean="0"/>
            </a:br>
            <a:r>
              <a:rPr lang="tr-TR" sz="3200" dirty="0" smtClean="0"/>
              <a:t>3-6 Yaş Grubu Çocukların Gelişim Dönemi Özellikleri</a:t>
            </a:r>
            <a:endParaRPr lang="tr-TR" dirty="0"/>
          </a:p>
        </p:txBody>
      </p:sp>
      <p:pic>
        <p:nvPicPr>
          <p:cNvPr id="1026" name="Picture 2" descr="C:\KARAKUM ANAOKULU\M. Ayral\OKUL FOTOĞRAFLARI\Karakum Anaokulu Yıl Sonu Gösteri Fotoğrafları\35.jpg"/>
          <p:cNvPicPr>
            <a:picLocks noGrp="1" noChangeAspect="1" noChangeArrowheads="1"/>
          </p:cNvPicPr>
          <p:nvPr>
            <p:ph sz="quarter" idx="1"/>
          </p:nvPr>
        </p:nvPicPr>
        <p:blipFill>
          <a:blip r:embed="rId2" cstate="print"/>
          <a:srcRect/>
          <a:stretch>
            <a:fillRect/>
          </a:stretch>
        </p:blipFill>
        <p:spPr bwMode="auto">
          <a:xfrm>
            <a:off x="216024" y="1313362"/>
            <a:ext cx="8748464" cy="550001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a:xfrm>
            <a:off x="323528" y="2025352"/>
            <a:ext cx="8503920" cy="4572000"/>
          </a:xfrm>
        </p:spPr>
        <p:txBody>
          <a:bodyPr>
            <a:normAutofit/>
          </a:bodyPr>
          <a:lstStyle/>
          <a:p>
            <a:r>
              <a:rPr lang="tr-TR" sz="3200" dirty="0" smtClean="0"/>
              <a:t>Bilindiği gibi, 3 ile 6 yaş arası çocukta pek çok gelişimsel değişmenin yaşandığı yıllardır. </a:t>
            </a:r>
          </a:p>
          <a:p>
            <a:r>
              <a:rPr lang="tr-TR" sz="3200" dirty="0" smtClean="0"/>
              <a:t>Normal gelişim gösteren bir çocuk, 6 yaş civarında pek çok motor becerileri kazanmış, çeşitli fiziksel becerilerini kullanmaya başlamıştır. </a:t>
            </a: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p:txBody>
          <a:bodyPr>
            <a:normAutofit fontScale="92500" lnSpcReduction="10000"/>
          </a:bodyPr>
          <a:lstStyle/>
          <a:p>
            <a:r>
              <a:rPr lang="tr-TR" b="1" dirty="0" smtClean="0"/>
              <a:t>Okul öncesi eğitim neden gereklidir?</a:t>
            </a:r>
            <a:br>
              <a:rPr lang="tr-TR" b="1" dirty="0" smtClean="0"/>
            </a:br>
            <a:r>
              <a:rPr lang="tr-TR" dirty="0" smtClean="0"/>
              <a:t/>
            </a:r>
            <a:br>
              <a:rPr lang="tr-TR" dirty="0" smtClean="0"/>
            </a:br>
            <a:r>
              <a:rPr lang="tr-TR" dirty="0" smtClean="0"/>
              <a:t>* Çocukta zeka gelişiminin %70’lik kısmı 7 yaşına kadar tamamlanır ve öğrenme becerisi bu yaşta gelişir.</a:t>
            </a:r>
            <a:br>
              <a:rPr lang="tr-TR" dirty="0" smtClean="0"/>
            </a:br>
            <a:r>
              <a:rPr lang="tr-TR" dirty="0" smtClean="0"/>
              <a:t>* Çocuğun grup içine katılması, sağlıklı ilişkiler kurması, kültürel değerlerine sahip çıkması, sosyalleşmesi gibi olgular bu yaşta gelişir. </a:t>
            </a:r>
            <a:br>
              <a:rPr lang="tr-TR" dirty="0" smtClean="0"/>
            </a:br>
            <a:r>
              <a:rPr lang="tr-TR" dirty="0" smtClean="0"/>
              <a:t>* Bu dönemdeki sapma ve olumsuzluklar çocuğun bütün yaşamını olumsuz yönde etkiler.</a:t>
            </a:r>
            <a:br>
              <a:rPr lang="tr-TR" dirty="0" smtClean="0"/>
            </a:br>
            <a:r>
              <a:rPr lang="tr-TR" dirty="0" smtClean="0"/>
              <a:t>* Farklı kültür ortamlarından ve ailelerden gelen çocuklar ortak bir yetişme ortamına okul öncesi eğitim kurumlarında ulaşır. Çocuk kendine güven duygusunu bu kurumlarda kazanmaya başlar.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a:bodyPr>
          <a:lstStyle/>
          <a:p>
            <a:r>
              <a:rPr lang="tr-TR" sz="4000" b="1" dirty="0" smtClean="0"/>
              <a:t>Okulöncesi Eğitimin Önemi</a:t>
            </a:r>
            <a:endParaRPr lang="tr-TR" sz="4000" b="1" dirty="0"/>
          </a:p>
        </p:txBody>
      </p:sp>
      <p:sp>
        <p:nvSpPr>
          <p:cNvPr id="3" name="2 İçerik Yer Tutucusu"/>
          <p:cNvSpPr>
            <a:spLocks noGrp="1"/>
          </p:cNvSpPr>
          <p:nvPr>
            <p:ph sz="quarter" idx="1"/>
          </p:nvPr>
        </p:nvSpPr>
        <p:spPr/>
        <p:txBody>
          <a:bodyPr>
            <a:normAutofit lnSpcReduction="10000"/>
          </a:bodyPr>
          <a:lstStyle/>
          <a:p>
            <a:pPr>
              <a:buNone/>
            </a:pPr>
            <a:r>
              <a:rPr lang="tr-TR" b="1" dirty="0" smtClean="0">
                <a:solidFill>
                  <a:schemeClr val="accent1">
                    <a:lumMod val="75000"/>
                  </a:schemeClr>
                </a:solidFill>
                <a:effectLst>
                  <a:outerShdw blurRad="38100" dist="38100" dir="2700000" algn="tl">
                    <a:srgbClr val="000000">
                      <a:alpha val="43137"/>
                    </a:srgbClr>
                  </a:outerShdw>
                </a:effectLst>
              </a:rPr>
              <a:t>   *</a:t>
            </a:r>
            <a:r>
              <a:rPr lang="tr-TR" dirty="0" smtClean="0"/>
              <a:t> </a:t>
            </a:r>
            <a:r>
              <a:rPr lang="tr-TR" dirty="0" smtClean="0"/>
              <a:t>Dilini doğru, yanlışsız ve güzel konuşma özelliğini bu yaşta öğrenir. Toplumu, çevreyi, evreni ve insan davranışlarını tanımaya başlar.</a:t>
            </a:r>
            <a:br>
              <a:rPr lang="tr-TR" dirty="0" smtClean="0"/>
            </a:br>
            <a:r>
              <a:rPr lang="tr-TR" b="1" dirty="0" smtClean="0">
                <a:solidFill>
                  <a:schemeClr val="accent1">
                    <a:lumMod val="75000"/>
                  </a:schemeClr>
                </a:solidFill>
                <a:effectLst>
                  <a:outerShdw blurRad="38100" dist="38100" dir="2700000" algn="tl">
                    <a:srgbClr val="000000">
                      <a:alpha val="43137"/>
                    </a:srgbClr>
                  </a:outerShdw>
                </a:effectLst>
              </a:rPr>
              <a:t>*</a:t>
            </a:r>
            <a:r>
              <a:rPr lang="tr-TR" dirty="0" smtClean="0"/>
              <a:t> Nesneleri, eşya ve varlıkları, temel bir takım becerileri, davranışları, olumlulukları ve olumsuzlukları öğrenmeye başlama yaşı 4-6 yaşları arasındadır.</a:t>
            </a:r>
            <a:br>
              <a:rPr lang="tr-TR" dirty="0" smtClean="0"/>
            </a:br>
            <a:r>
              <a:rPr lang="tr-TR" b="1" dirty="0" smtClean="0">
                <a:solidFill>
                  <a:schemeClr val="accent1">
                    <a:lumMod val="75000"/>
                  </a:schemeClr>
                </a:solidFill>
                <a:effectLst>
                  <a:outerShdw blurRad="38100" dist="38100" dir="2700000" algn="tl">
                    <a:srgbClr val="000000">
                      <a:alpha val="43137"/>
                    </a:srgbClr>
                  </a:outerShdw>
                </a:effectLst>
              </a:rPr>
              <a:t>*</a:t>
            </a:r>
            <a:r>
              <a:rPr lang="tr-TR" dirty="0" smtClean="0"/>
              <a:t> Aile içi desteğin tek başına yetmediği, çocuğun kendi yaşıtlarıyla birlikte olabileceği, bedensel ve zihinsel gelişmelerini sağlıklı biçimde sürdürebilecekleri bir ortam olduğu için okul öncesi eğitim zorunlu ve gereklidir.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3-6 Yaş Grubu Çocukların Gelişim Dönemleri ve Özellikleri:</a:t>
            </a:r>
            <a:br>
              <a:rPr lang="tr-TR" sz="2000" b="1" dirty="0" smtClean="0"/>
            </a:br>
            <a:r>
              <a:rPr lang="tr-TR" sz="3200" b="1" u="sng" dirty="0" smtClean="0"/>
              <a:t>BİLİŞSEL GELİŞİM</a:t>
            </a:r>
            <a:endParaRPr lang="tr-TR" sz="2000" b="1" u="sng" dirty="0"/>
          </a:p>
        </p:txBody>
      </p:sp>
      <p:graphicFrame>
        <p:nvGraphicFramePr>
          <p:cNvPr id="4" name="3 Tablo"/>
          <p:cNvGraphicFramePr>
            <a:graphicFrameLocks noGrp="1"/>
          </p:cNvGraphicFramePr>
          <p:nvPr/>
        </p:nvGraphicFramePr>
        <p:xfrm>
          <a:off x="323528" y="1626370"/>
          <a:ext cx="8496944" cy="4970981"/>
        </p:xfrm>
        <a:graphic>
          <a:graphicData uri="http://schemas.openxmlformats.org/drawingml/2006/table">
            <a:tbl>
              <a:tblPr firstRow="1" bandRow="1">
                <a:tableStyleId>{5C22544A-7EE6-4342-B048-85BDC9FD1C3A}</a:tableStyleId>
              </a:tblPr>
              <a:tblGrid>
                <a:gridCol w="4248472"/>
                <a:gridCol w="4248472"/>
              </a:tblGrid>
              <a:tr h="541701">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86990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Bu dönem işlem öncesi dönemdir.</a:t>
                      </a:r>
                    </a:p>
                    <a:p>
                      <a:pPr algn="l">
                        <a:lnSpc>
                          <a:spcPct val="90000"/>
                        </a:lnSpc>
                        <a:buNone/>
                        <a:defRPr/>
                      </a:pPr>
                      <a:r>
                        <a:rPr lang="tr-TR" b="0" dirty="0" smtClean="0">
                          <a:effectLst>
                            <a:outerShdw blurRad="38100" dist="38100" dir="2700000" algn="tl">
                              <a:srgbClr val="000000"/>
                            </a:outerShdw>
                          </a:effectLst>
                          <a:latin typeface="Trebuchet MS" pitchFamily="34" charset="0"/>
                        </a:rPr>
                        <a:t>sembolik işlem dönemi, sezgisel </a:t>
                      </a:r>
                    </a:p>
                    <a:p>
                      <a:pPr algn="l">
                        <a:lnSpc>
                          <a:spcPct val="90000"/>
                        </a:lnSpc>
                        <a:buNone/>
                        <a:defRPr/>
                      </a:pPr>
                      <a:r>
                        <a:rPr lang="tr-TR" b="0" dirty="0" smtClean="0">
                          <a:effectLst>
                            <a:outerShdw blurRad="38100" dist="38100" dir="2700000" algn="tl">
                              <a:srgbClr val="000000"/>
                            </a:outerShdw>
                          </a:effectLst>
                          <a:latin typeface="Trebuchet MS" pitchFamily="34" charset="0"/>
                        </a:rPr>
                        <a:t>dönem olarak ikiye ayrılır.</a:t>
                      </a:r>
                      <a:endParaRPr lang="tr-TR" b="0" dirty="0"/>
                    </a:p>
                  </a:txBody>
                  <a:tcPr/>
                </a:tc>
                <a:tc>
                  <a:txBody>
                    <a:bodyPr/>
                    <a:lstStyle/>
                    <a:p>
                      <a:pPr algn="l">
                        <a:lnSpc>
                          <a:spcPct val="90000"/>
                        </a:lnSpc>
                        <a:defRPr/>
                      </a:pPr>
                      <a:r>
                        <a:rPr lang="tr-TR" b="0" dirty="0" smtClean="0">
                          <a:effectLst>
                            <a:outerShdw blurRad="38100" dist="38100" dir="2700000" algn="tl">
                              <a:srgbClr val="000000"/>
                            </a:outerShdw>
                          </a:effectLst>
                          <a:latin typeface="Trebuchet MS" pitchFamily="34" charset="0"/>
                        </a:rPr>
                        <a:t>* Kendisini ifade etmesine olanak tanıyın.</a:t>
                      </a:r>
                      <a:endParaRPr lang="tr-TR" b="0" dirty="0"/>
                    </a:p>
                  </a:txBody>
                  <a:tcPr/>
                </a:tc>
              </a:tr>
              <a:tr h="566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Olaylara çok yönlü bakamazlar.</a:t>
                      </a:r>
                    </a:p>
                  </a:txBody>
                  <a:tcPr/>
                </a:tc>
                <a:tc>
                  <a:txBody>
                    <a:bodyPr/>
                    <a:lstStyle/>
                    <a:p>
                      <a:pPr algn="l"/>
                      <a:r>
                        <a:rPr lang="tr-TR" b="0" dirty="0" smtClean="0">
                          <a:effectLst>
                            <a:outerShdw blurRad="38100" dist="38100" dir="2700000" algn="tl">
                              <a:srgbClr val="000000"/>
                            </a:outerShdw>
                          </a:effectLst>
                          <a:latin typeface="Trebuchet MS" pitchFamily="34" charset="0"/>
                        </a:rPr>
                        <a:t>* Hayali arkadaşları görmezden gelin.</a:t>
                      </a:r>
                      <a:endParaRPr lang="tr-TR" b="0" dirty="0"/>
                    </a:p>
                  </a:txBody>
                  <a:tcPr/>
                </a:tc>
              </a:tr>
              <a:tr h="808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Başından geçen olayları basitçe anlatırlar.</a:t>
                      </a:r>
                    </a:p>
                  </a:txBody>
                  <a:tcPr/>
                </a:tc>
                <a:tc>
                  <a:txBody>
                    <a:bodyPr/>
                    <a:lstStyle/>
                    <a:p>
                      <a:pPr algn="l">
                        <a:lnSpc>
                          <a:spcPct val="90000"/>
                        </a:lnSpc>
                        <a:defRPr/>
                      </a:pPr>
                      <a:r>
                        <a:rPr lang="tr-TR" b="0" dirty="0" smtClean="0">
                          <a:effectLst>
                            <a:outerShdw blurRad="38100" dist="38100" dir="2700000" algn="tl">
                              <a:srgbClr val="000000"/>
                            </a:outerShdw>
                          </a:effectLst>
                          <a:latin typeface="Trebuchet MS" pitchFamily="34" charset="0"/>
                        </a:rPr>
                        <a:t>* Çocuğun oyunlarına müdahale etmeyin.</a:t>
                      </a:r>
                      <a:endParaRPr lang="tr-TR" b="0" dirty="0" smtClean="0"/>
                    </a:p>
                  </a:txBody>
                  <a:tcPr/>
                </a:tc>
              </a:tr>
              <a:tr h="566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Genelleme yapamazlar.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Nesnelerden çok yönlü bahsedin.</a:t>
                      </a:r>
                      <a:endParaRPr lang="tr-TR" b="0" dirty="0" smtClean="0"/>
                    </a:p>
                  </a:txBody>
                  <a:tcPr/>
                </a:tc>
              </a:tr>
              <a:tr h="808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Hayali arkadaşları olabilir.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Ağırlık, yön, hacim gibi kavramlardan basitçe bahsedin.</a:t>
                      </a:r>
                    </a:p>
                  </a:txBody>
                  <a:tcPr/>
                </a:tc>
              </a:tr>
              <a:tr h="808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effectLst>
                            <a:outerShdw blurRad="38100" dist="38100" dir="2700000" algn="tl">
                              <a:srgbClr val="000000"/>
                            </a:outerShdw>
                          </a:effectLst>
                          <a:latin typeface="Trebuchet MS" pitchFamily="34" charset="0"/>
                        </a:rPr>
                        <a:t>* Hareket eden şeylerin canlı olduğunu düşünürler.</a:t>
                      </a:r>
                    </a:p>
                  </a:txBody>
                  <a:tcPr/>
                </a:tc>
                <a:tc>
                  <a:txBody>
                    <a:bodyPr/>
                    <a:lstStyle/>
                    <a:p>
                      <a:pPr algn="l"/>
                      <a:endParaRPr lang="tr-TR" b="0" dirty="0" smtClean="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3-6 Yaş Grubu Çocukların Gelişim Dönemleri ve Özellikleri:</a:t>
            </a:r>
            <a:br>
              <a:rPr lang="tr-TR" sz="2000" b="1" dirty="0" smtClean="0"/>
            </a:br>
            <a:r>
              <a:rPr lang="tr-TR" sz="3200" b="1" u="sng" dirty="0" smtClean="0"/>
              <a:t>DİL GELİŞİMİ</a:t>
            </a:r>
            <a:endParaRPr lang="tr-TR" sz="2000" b="1" u="sng" dirty="0"/>
          </a:p>
        </p:txBody>
      </p:sp>
      <p:graphicFrame>
        <p:nvGraphicFramePr>
          <p:cNvPr id="4" name="3 Tablo"/>
          <p:cNvGraphicFramePr>
            <a:graphicFrameLocks noGrp="1"/>
          </p:cNvGraphicFramePr>
          <p:nvPr/>
        </p:nvGraphicFramePr>
        <p:xfrm>
          <a:off x="323528" y="1628800"/>
          <a:ext cx="8496944" cy="5138527"/>
        </p:xfrm>
        <a:graphic>
          <a:graphicData uri="http://schemas.openxmlformats.org/drawingml/2006/table">
            <a:tbl>
              <a:tblPr firstRow="1" bandRow="1">
                <a:tableStyleId>{5C22544A-7EE6-4342-B048-85BDC9FD1C3A}</a:tableStyleId>
              </a:tblPr>
              <a:tblGrid>
                <a:gridCol w="4248472"/>
                <a:gridCol w="4248472"/>
              </a:tblGrid>
              <a:tr h="614558">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986907">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800" dirty="0" smtClean="0">
                          <a:effectLst>
                            <a:outerShdw blurRad="38100" dist="38100" dir="2700000" algn="tl">
                              <a:srgbClr val="000000"/>
                            </a:outerShdw>
                          </a:effectLst>
                          <a:latin typeface="Trebuchet MS" pitchFamily="34" charset="0"/>
                        </a:rPr>
                        <a:t>*</a:t>
                      </a:r>
                      <a:r>
                        <a:rPr lang="tr-TR" sz="2800" baseline="0" dirty="0" smtClean="0">
                          <a:effectLst>
                            <a:outerShdw blurRad="38100" dist="38100" dir="2700000" algn="tl">
                              <a:srgbClr val="000000"/>
                            </a:outerShdw>
                          </a:effectLst>
                          <a:latin typeface="Trebuchet MS" pitchFamily="34" charset="0"/>
                        </a:rPr>
                        <a:t> </a:t>
                      </a:r>
                      <a:r>
                        <a:rPr lang="tr-TR" sz="2800" dirty="0" smtClean="0">
                          <a:effectLst>
                            <a:outerShdw blurRad="38100" dist="38100" dir="2700000" algn="tl">
                              <a:srgbClr val="000000"/>
                            </a:outerShdw>
                          </a:effectLst>
                          <a:latin typeface="Trebuchet MS" pitchFamily="34" charset="0"/>
                        </a:rPr>
                        <a:t>Bu dönemde ben-merkezlidir</a:t>
                      </a:r>
                      <a:r>
                        <a:rPr lang="tr-TR" sz="2800" b="0" dirty="0" smtClean="0">
                          <a:effectLst/>
                          <a:latin typeface="+mn-lt"/>
                        </a:rPr>
                        <a:t>.</a:t>
                      </a:r>
                      <a:endParaRPr lang="tr-TR" sz="2800" dirty="0" smtClean="0">
                        <a:effectLst>
                          <a:outerShdw blurRad="38100" dist="38100" dir="2700000" algn="tl">
                            <a:srgbClr val="000000"/>
                          </a:outerShdw>
                        </a:effectLst>
                        <a:latin typeface="Trebuchet MS" pitchFamily="34" charset="0"/>
                      </a:endParaRPr>
                    </a:p>
                  </a:txBody>
                  <a:tcPr/>
                </a:tc>
                <a:tc>
                  <a:txBody>
                    <a:bodyPr/>
                    <a:lstStyle/>
                    <a:p>
                      <a:pPr algn="l">
                        <a:lnSpc>
                          <a:spcPct val="90000"/>
                        </a:lnSpc>
                        <a:defRPr/>
                      </a:pPr>
                      <a:r>
                        <a:rPr lang="tr-TR" sz="2800" dirty="0" smtClean="0">
                          <a:effectLst>
                            <a:outerShdw blurRad="38100" dist="38100" dir="2700000" algn="tl">
                              <a:srgbClr val="000000"/>
                            </a:outerShdw>
                          </a:effectLst>
                          <a:latin typeface="Trebuchet MS" pitchFamily="34" charset="0"/>
                        </a:rPr>
                        <a:t>* Düzgün bir Türkçe kullanın, şiveden kaçının.</a:t>
                      </a:r>
                      <a:endParaRPr lang="tr-TR" sz="2800" b="0" dirty="0"/>
                    </a:p>
                  </a:txBody>
                  <a:tcPr/>
                </a:tc>
              </a:tr>
              <a:tr h="134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effectLst>
                            <a:outerShdw blurRad="38100" dist="38100" dir="2700000" algn="tl">
                              <a:srgbClr val="000000"/>
                            </a:outerShdw>
                          </a:effectLst>
                          <a:latin typeface="Trebuchet MS" pitchFamily="34" charset="0"/>
                        </a:rPr>
                        <a:t>* Uyaran çokluğu ile dil gelişimi paraleldir.</a:t>
                      </a:r>
                      <a:endParaRPr lang="tr-TR" sz="2800" b="0" dirty="0" smtClean="0">
                        <a:effectLst>
                          <a:outerShdw blurRad="38100" dist="38100" dir="2700000" algn="tl">
                            <a:srgbClr val="000000"/>
                          </a:outerShdw>
                        </a:effectLst>
                        <a:latin typeface="Trebuchet MS" pitchFamily="34" charset="0"/>
                      </a:endParaRPr>
                    </a:p>
                  </a:txBody>
                  <a:tcPr/>
                </a:tc>
                <a:tc>
                  <a:txBody>
                    <a:bodyPr/>
                    <a:lstStyle/>
                    <a:p>
                      <a:pPr eaLnBrk="1" hangingPunct="1">
                        <a:buFontTx/>
                        <a:buNone/>
                        <a:defRPr/>
                      </a:pPr>
                      <a:r>
                        <a:rPr lang="tr-TR" sz="2800" dirty="0" smtClean="0">
                          <a:effectLst>
                            <a:outerShdw blurRad="38100" dist="38100" dir="2700000" algn="tl">
                              <a:srgbClr val="000000"/>
                            </a:outerShdw>
                          </a:effectLst>
                          <a:latin typeface="Trebuchet MS" pitchFamily="34" charset="0"/>
                        </a:rPr>
                        <a:t>* Yanlış kelimelerini uygun bir  dille düzeltin.</a:t>
                      </a:r>
                    </a:p>
                  </a:txBody>
                  <a:tcPr/>
                </a:tc>
              </a:tr>
              <a:tr h="944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effectLst>
                            <a:outerShdw blurRad="38100" dist="38100" dir="2700000" algn="tl">
                              <a:srgbClr val="000000"/>
                            </a:outerShdw>
                          </a:effectLst>
                          <a:latin typeface="Trebuchet MS" pitchFamily="34" charset="0"/>
                        </a:rPr>
                        <a:t>* Bir önceki döneme göre İletişim yeteneği artar.</a:t>
                      </a:r>
                      <a:endParaRPr lang="tr-TR" sz="2800" b="0" dirty="0" smtClean="0">
                        <a:effectLst>
                          <a:outerShdw blurRad="38100" dist="38100" dir="2700000" algn="tl">
                            <a:srgbClr val="000000"/>
                          </a:outerShdw>
                        </a:effectLst>
                        <a:latin typeface="Trebuchet MS" pitchFamily="34" charset="0"/>
                      </a:endParaRP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800" dirty="0" smtClean="0">
                          <a:effectLst>
                            <a:outerShdw blurRad="38100" dist="38100" dir="2700000" algn="tl">
                              <a:srgbClr val="000000"/>
                            </a:outerShdw>
                          </a:effectLst>
                          <a:latin typeface="Trebuchet MS" pitchFamily="34" charset="0"/>
                        </a:rPr>
                        <a:t>* Çocuğun izlediği, dinlediği programları dikkatle seçin</a:t>
                      </a:r>
                      <a:r>
                        <a:rPr lang="tr-TR" sz="2800" b="0" dirty="0" smtClean="0">
                          <a:effectLst/>
                          <a:latin typeface="+mn-lt"/>
                        </a:rPr>
                        <a:t>.</a:t>
                      </a:r>
                      <a:endParaRPr lang="tr-TR" sz="2800" dirty="0" smtClean="0">
                        <a:effectLst>
                          <a:outerShdw blurRad="38100" dist="38100" dir="2700000" algn="tl">
                            <a:srgbClr val="000000"/>
                          </a:outerShdw>
                        </a:effectLst>
                        <a:latin typeface="Trebuchet MS" pitchFamily="34" charset="0"/>
                      </a:endParaRPr>
                    </a:p>
                  </a:txBody>
                  <a:tcPr/>
                </a:tc>
              </a:tr>
              <a:tr h="642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800" b="0" dirty="0" smtClean="0">
                        <a:effectLst>
                          <a:outerShdw blurRad="38100" dist="38100" dir="2700000" algn="tl">
                            <a:srgbClr val="000000"/>
                          </a:outerShdw>
                        </a:effectLst>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effectLst>
                            <a:outerShdw blurRad="38100" dist="38100" dir="2700000" algn="tl">
                              <a:srgbClr val="000000"/>
                            </a:outerShdw>
                          </a:effectLst>
                          <a:latin typeface="Trebuchet MS" pitchFamily="34" charset="0"/>
                        </a:rPr>
                        <a:t>* Müzik dinletin, birlikte dans edin.</a:t>
                      </a:r>
                      <a:endParaRPr lang="tr-TR" sz="2800" b="0" dirty="0" smtClean="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3-6 Yaş Grubu Çocukların Gelişim Dönemleri ve Özellikleri:</a:t>
            </a:r>
            <a:br>
              <a:rPr lang="tr-TR" sz="2000" b="1" dirty="0" smtClean="0"/>
            </a:br>
            <a:r>
              <a:rPr lang="tr-TR" sz="3200" b="1" u="sng" dirty="0" smtClean="0"/>
              <a:t>PSİKO-SEKSÜEL GELİŞİM</a:t>
            </a:r>
            <a:endParaRPr lang="tr-TR" sz="2000" b="1" u="sng" dirty="0"/>
          </a:p>
        </p:txBody>
      </p:sp>
      <p:graphicFrame>
        <p:nvGraphicFramePr>
          <p:cNvPr id="4" name="3 Tablo"/>
          <p:cNvGraphicFramePr>
            <a:graphicFrameLocks noGrp="1"/>
          </p:cNvGraphicFramePr>
          <p:nvPr/>
        </p:nvGraphicFramePr>
        <p:xfrm>
          <a:off x="323528" y="1484784"/>
          <a:ext cx="8496944" cy="4933528"/>
        </p:xfrm>
        <a:graphic>
          <a:graphicData uri="http://schemas.openxmlformats.org/drawingml/2006/table">
            <a:tbl>
              <a:tblPr firstRow="1" bandRow="1">
                <a:tableStyleId>{5C22544A-7EE6-4342-B048-85BDC9FD1C3A}</a:tableStyleId>
              </a:tblPr>
              <a:tblGrid>
                <a:gridCol w="4248472"/>
                <a:gridCol w="4248472"/>
              </a:tblGrid>
              <a:tr h="652921">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1048513">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400" dirty="0" smtClean="0">
                          <a:effectLst>
                            <a:outerShdw blurRad="38100" dist="38100" dir="2700000" algn="tl">
                              <a:srgbClr val="000000"/>
                            </a:outerShdw>
                          </a:effectLst>
                          <a:latin typeface="Trebuchet MS" pitchFamily="34" charset="0"/>
                        </a:rPr>
                        <a:t>* Çocuk cinsel kimliğini kazanmaya bu dönemde başlar.</a:t>
                      </a: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400" dirty="0" smtClean="0">
                          <a:effectLst>
                            <a:outerShdw blurRad="38100" dist="38100" dir="2700000" algn="tl">
                              <a:srgbClr val="000000"/>
                            </a:outerShdw>
                          </a:effectLst>
                          <a:latin typeface="Trebuchet MS" pitchFamily="34" charset="0"/>
                        </a:rPr>
                        <a:t>* Çocuklar karşı cinsiyetteki ebeveynlerine yönelirler. Bu durumu normal karşılayın.</a:t>
                      </a:r>
                    </a:p>
                  </a:txBody>
                  <a:tcPr/>
                </a:tc>
              </a:tr>
              <a:tr h="1220415">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Cinsiyet farklılıklarını keşfeder ve bu konuda meraklıdır.</a:t>
                      </a:r>
                    </a:p>
                  </a:txBody>
                  <a:tcPr/>
                </a:tc>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Cinsel farklılıklar uygun dil ve materyallerle açıklayın.</a:t>
                      </a:r>
                    </a:p>
                  </a:txBody>
                  <a:tcPr/>
                </a:tc>
              </a:tr>
              <a:tr h="1080505">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Cinsel organları ile oynayabilir.</a:t>
                      </a:r>
                    </a:p>
                  </a:txBody>
                  <a:tcPr/>
                </a:tc>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Cinsel organları ile oynamaları doğaldır. Bu durumda çocuğun dikkatini başka yöne çekin, </a:t>
                      </a:r>
                      <a:r>
                        <a:rPr lang="tr-TR" sz="2800" dirty="0" smtClean="0">
                          <a:solidFill>
                            <a:srgbClr val="FB2347"/>
                          </a:solidFill>
                          <a:effectLst>
                            <a:outerShdw blurRad="38100" dist="38100" dir="2700000" algn="tl">
                              <a:srgbClr val="000000"/>
                            </a:outerShdw>
                          </a:effectLst>
                          <a:latin typeface="Trebuchet MS" pitchFamily="34" charset="0"/>
                        </a:rPr>
                        <a:t>cezalandırmayın!</a:t>
                      </a: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3-6 Yaş Grubu Çocukların Gelişim Dönemleri ve Özellikleri:</a:t>
            </a:r>
            <a:br>
              <a:rPr lang="tr-TR" sz="2000" b="1" dirty="0" smtClean="0"/>
            </a:br>
            <a:r>
              <a:rPr lang="tr-TR" sz="3200" b="1" u="sng" dirty="0" smtClean="0"/>
              <a:t>SOSYAL-DUYGUSAL GELİŞİM</a:t>
            </a:r>
            <a:endParaRPr lang="tr-TR" sz="2000" b="1" u="sng" dirty="0"/>
          </a:p>
        </p:txBody>
      </p:sp>
      <p:graphicFrame>
        <p:nvGraphicFramePr>
          <p:cNvPr id="4" name="3 Tablo"/>
          <p:cNvGraphicFramePr>
            <a:graphicFrameLocks noGrp="1"/>
          </p:cNvGraphicFramePr>
          <p:nvPr/>
        </p:nvGraphicFramePr>
        <p:xfrm>
          <a:off x="323528" y="1531677"/>
          <a:ext cx="8496944" cy="5105476"/>
        </p:xfrm>
        <a:graphic>
          <a:graphicData uri="http://schemas.openxmlformats.org/drawingml/2006/table">
            <a:tbl>
              <a:tblPr firstRow="1" bandRow="1">
                <a:tableStyleId>{5C22544A-7EE6-4342-B048-85BDC9FD1C3A}</a:tableStyleId>
              </a:tblPr>
              <a:tblGrid>
                <a:gridCol w="4248472"/>
                <a:gridCol w="4248472"/>
              </a:tblGrid>
              <a:tr h="614249">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151103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400" dirty="0" smtClean="0">
                          <a:effectLst>
                            <a:outerShdw blurRad="38100" dist="38100" dir="2700000" algn="tl">
                              <a:srgbClr val="000000"/>
                            </a:outerShdw>
                          </a:effectLst>
                          <a:latin typeface="Trebuchet MS" pitchFamily="34" charset="0"/>
                        </a:rPr>
                        <a:t>* İletişim becerisi güçlenmeye başlar.</a:t>
                      </a:r>
                    </a:p>
                  </a:txBody>
                  <a:tcPr/>
                </a:tc>
                <a:tc>
                  <a:txBody>
                    <a:bodyPr/>
                    <a:lstStyle/>
                    <a:p>
                      <a:pPr eaLnBrk="1" hangingPunct="1">
                        <a:buFontTx/>
                        <a:buNone/>
                        <a:defRPr/>
                      </a:pPr>
                      <a:r>
                        <a:rPr lang="tr-TR" sz="2400" b="1" dirty="0" smtClean="0">
                          <a:latin typeface="Trebuchet MS" pitchFamily="34" charset="0"/>
                        </a:rPr>
                        <a:t>* Çocuğa zarar gelmemesi </a:t>
                      </a:r>
                    </a:p>
                    <a:p>
                      <a:pPr eaLnBrk="1" hangingPunct="1">
                        <a:buFontTx/>
                        <a:buNone/>
                        <a:defRPr/>
                      </a:pPr>
                      <a:r>
                        <a:rPr lang="tr-TR" sz="2400" b="1" dirty="0" smtClean="0">
                          <a:latin typeface="Trebuchet MS" pitchFamily="34" charset="0"/>
                        </a:rPr>
                        <a:t>koşulu ile deneme-yanılma </a:t>
                      </a:r>
                    </a:p>
                    <a:p>
                      <a:pPr eaLnBrk="1" hangingPunct="1">
                        <a:buFontTx/>
                        <a:buNone/>
                        <a:defRPr/>
                      </a:pPr>
                      <a:r>
                        <a:rPr lang="tr-TR" sz="2400" b="1" dirty="0" smtClean="0">
                          <a:latin typeface="Trebuchet MS" pitchFamily="34" charset="0"/>
                        </a:rPr>
                        <a:t>yolu ile öğrenilmesine fırsat verin.</a:t>
                      </a:r>
                    </a:p>
                  </a:txBody>
                  <a:tcPr/>
                </a:tc>
              </a:tr>
              <a:tr h="1866567">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Girişimcilik artar.</a:t>
                      </a:r>
                    </a:p>
                  </a:txBody>
                  <a:tcPr/>
                </a:tc>
                <a:tc>
                  <a:txBody>
                    <a:bodyPr/>
                    <a:lstStyle/>
                    <a:p>
                      <a:pPr eaLnBrk="1" hangingPunct="1">
                        <a:buFontTx/>
                        <a:buNone/>
                        <a:defRPr/>
                      </a:pPr>
                      <a:r>
                        <a:rPr lang="tr-TR" sz="2400" b="1" dirty="0" smtClean="0">
                          <a:latin typeface="Trebuchet MS" pitchFamily="34" charset="0"/>
                        </a:rPr>
                        <a:t>*Ceza yöntemi kullanılırken, çocuğun suçluluk duygusunun oluşmaması için ona hataları düzelttirilerek ceza yöntemi uygulayın</a:t>
                      </a:r>
                      <a:r>
                        <a:rPr lang="tr-TR" sz="2400" dirty="0" smtClean="0">
                          <a:effectLst>
                            <a:outerShdw blurRad="38100" dist="38100" dir="2700000" algn="tl">
                              <a:srgbClr val="000000"/>
                            </a:outerShdw>
                          </a:effectLst>
                          <a:latin typeface="Trebuchet MS" pitchFamily="34" charset="0"/>
                        </a:rPr>
                        <a:t>.</a:t>
                      </a:r>
                    </a:p>
                  </a:txBody>
                  <a:tcPr/>
                </a:tc>
              </a:tr>
              <a:tr h="1016507">
                <a:tc>
                  <a:txBody>
                    <a:bodyPr/>
                    <a:lstStyle/>
                    <a:p>
                      <a:pPr eaLnBrk="1" hangingPunct="1">
                        <a:lnSpc>
                          <a:spcPct val="90000"/>
                        </a:lnSpc>
                        <a:buFontTx/>
                        <a:buNone/>
                        <a:defRPr/>
                      </a:pPr>
                      <a:r>
                        <a:rPr lang="tr-TR" sz="2400" dirty="0" smtClean="0">
                          <a:effectLst>
                            <a:outerShdw blurRad="38100" dist="38100" dir="2700000" algn="tl">
                              <a:srgbClr val="000000"/>
                            </a:outerShdw>
                          </a:effectLst>
                          <a:latin typeface="Trebuchet MS" pitchFamily="34" charset="0"/>
                        </a:rPr>
                        <a:t>* Soyut kavramlar yavaş yavaş kazanılmaya başlar.</a:t>
                      </a:r>
                    </a:p>
                  </a:txBody>
                  <a:tcPr/>
                </a:tc>
                <a:tc>
                  <a:txBody>
                    <a:bodyPr/>
                    <a:lstStyle/>
                    <a:p>
                      <a:pPr eaLnBrk="1" hangingPunct="1">
                        <a:buFontTx/>
                        <a:buNone/>
                        <a:defRPr/>
                      </a:pPr>
                      <a:endParaRPr lang="tr-TR" sz="2800" dirty="0" smtClean="0">
                        <a:solidFill>
                          <a:srgbClr val="FB2347"/>
                        </a:solidFill>
                        <a:effectLst>
                          <a:outerShdw blurRad="38100" dist="38100" dir="2700000" algn="tl">
                            <a:srgbClr val="000000"/>
                          </a:outerShdw>
                        </a:effectLst>
                        <a:latin typeface="Trebuchet MS" pitchFamily="34" charset="0"/>
                      </a:endParaRPr>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3-6 Yaş Grubu Çocukların Gelişim Dönemleri ve Özellikleri:</a:t>
            </a:r>
            <a:br>
              <a:rPr lang="tr-TR" sz="2000" b="1" dirty="0" smtClean="0"/>
            </a:br>
            <a:r>
              <a:rPr lang="tr-TR" sz="3200" b="1" u="sng" dirty="0" smtClean="0"/>
              <a:t>PSİKO-MOTOR GELİŞİM</a:t>
            </a:r>
            <a:endParaRPr lang="tr-TR" sz="2000" b="1" u="sng" dirty="0"/>
          </a:p>
        </p:txBody>
      </p:sp>
      <p:graphicFrame>
        <p:nvGraphicFramePr>
          <p:cNvPr id="4" name="3 Tablo"/>
          <p:cNvGraphicFramePr>
            <a:graphicFrameLocks noGrp="1"/>
          </p:cNvGraphicFramePr>
          <p:nvPr/>
        </p:nvGraphicFramePr>
        <p:xfrm>
          <a:off x="323528" y="1577273"/>
          <a:ext cx="8496944" cy="5092087"/>
        </p:xfrm>
        <a:graphic>
          <a:graphicData uri="http://schemas.openxmlformats.org/drawingml/2006/table">
            <a:tbl>
              <a:tblPr firstRow="1" bandRow="1">
                <a:tableStyleId>{5C22544A-7EE6-4342-B048-85BDC9FD1C3A}</a:tableStyleId>
              </a:tblPr>
              <a:tblGrid>
                <a:gridCol w="4248472"/>
                <a:gridCol w="4248472"/>
              </a:tblGrid>
              <a:tr h="478208">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1097066">
                <a:tc>
                  <a:txBody>
                    <a:bodyPr/>
                    <a:lstStyle/>
                    <a:p>
                      <a:pPr eaLnBrk="1" hangingPunct="1">
                        <a:buFontTx/>
                        <a:buNone/>
                        <a:defRPr/>
                      </a:pPr>
                      <a:r>
                        <a:rPr lang="tr-TR" sz="2400" dirty="0" smtClean="0">
                          <a:effectLst>
                            <a:outerShdw blurRad="38100" dist="38100" dir="2700000" algn="tl">
                              <a:srgbClr val="000000"/>
                            </a:outerShdw>
                          </a:effectLst>
                          <a:latin typeface="Trebuchet MS" pitchFamily="34" charset="0"/>
                        </a:rPr>
                        <a:t>* Parmak kaslarının</a:t>
                      </a:r>
                      <a:r>
                        <a:rPr lang="tr-TR" sz="2400" baseline="0" dirty="0" smtClean="0">
                          <a:effectLst>
                            <a:outerShdw blurRad="38100" dist="38100" dir="2700000" algn="tl">
                              <a:srgbClr val="000000"/>
                            </a:outerShdw>
                          </a:effectLst>
                          <a:latin typeface="Trebuchet MS" pitchFamily="34" charset="0"/>
                        </a:rPr>
                        <a:t> </a:t>
                      </a:r>
                      <a:r>
                        <a:rPr lang="tr-TR" sz="2400" dirty="0" smtClean="0">
                          <a:effectLst>
                            <a:outerShdw blurRad="38100" dist="38100" dir="2700000" algn="tl">
                              <a:srgbClr val="000000"/>
                            </a:outerShdw>
                          </a:effectLst>
                          <a:latin typeface="Trebuchet MS" pitchFamily="34" charset="0"/>
                        </a:rPr>
                        <a:t>gelişiminin  yoğun olduğu bir dönemdir.</a:t>
                      </a:r>
                    </a:p>
                  </a:txBody>
                  <a:tcPr/>
                </a:tc>
                <a:tc>
                  <a:txBody>
                    <a:bodyPr/>
                    <a:lstStyle/>
                    <a:p>
                      <a:pPr eaLnBrk="1" hangingPunct="1">
                        <a:lnSpc>
                          <a:spcPct val="90000"/>
                        </a:lnSpc>
                        <a:buFontTx/>
                        <a:buNone/>
                      </a:pPr>
                      <a:r>
                        <a:rPr lang="tr-TR" sz="2400" b="1" dirty="0" smtClean="0">
                          <a:latin typeface="Trebuchet MS" pitchFamily="34" charset="0"/>
                        </a:rPr>
                        <a:t>* El-göz koordinasyonunun </a:t>
                      </a:r>
                    </a:p>
                    <a:p>
                      <a:pPr eaLnBrk="1" hangingPunct="1">
                        <a:lnSpc>
                          <a:spcPct val="90000"/>
                        </a:lnSpc>
                        <a:buFontTx/>
                        <a:buNone/>
                      </a:pPr>
                      <a:r>
                        <a:rPr lang="tr-TR" sz="2400" b="1" dirty="0" smtClean="0">
                          <a:latin typeface="Trebuchet MS" pitchFamily="34" charset="0"/>
                        </a:rPr>
                        <a:t>gelişmesi için etkinlik yaptırın.</a:t>
                      </a:r>
                    </a:p>
                  </a:txBody>
                  <a:tcPr/>
                </a:tc>
              </a:tr>
              <a:tr h="995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effectLst>
                            <a:outerShdw blurRad="38100" dist="38100" dir="2700000" algn="tl">
                              <a:srgbClr val="000000"/>
                            </a:outerShdw>
                          </a:effectLst>
                          <a:latin typeface="Trebuchet MS" pitchFamily="34" charset="0"/>
                        </a:rPr>
                        <a:t>* Büyük kas gelişimi de hızlıdır.</a:t>
                      </a: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400" b="1" dirty="0" smtClean="0">
                          <a:latin typeface="Trebuchet MS" pitchFamily="34" charset="0"/>
                        </a:rPr>
                        <a:t>* Artık materyallerle çalışmasına, makas kullanmasına izin verin.</a:t>
                      </a:r>
                    </a:p>
                  </a:txBody>
                  <a:tcPr/>
                </a:tc>
              </a:tr>
              <a:tr h="1490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smtClean="0">
                        <a:effectLst>
                          <a:outerShdw blurRad="38100" dist="38100" dir="2700000" algn="tl">
                            <a:srgbClr val="000000"/>
                          </a:outerShdw>
                        </a:effectLst>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latin typeface="Trebuchet MS" pitchFamily="34" charset="0"/>
                        </a:rPr>
                        <a:t>* Kendisinin giyinmesi, düğme iliklemesi, fermuar çekmesi, saçlarını taraması, dişlerini fırçalaması gibi davranışları tek başına yapmasına fırsat verin.</a:t>
                      </a:r>
                    </a:p>
                  </a:txBody>
                  <a:tcPr/>
                </a:tc>
              </a:tr>
              <a:tr h="690775">
                <a:tc>
                  <a:txBody>
                    <a:bodyPr/>
                    <a:lstStyle/>
                    <a:p>
                      <a:pPr eaLnBrk="1" hangingPunct="1">
                        <a:lnSpc>
                          <a:spcPct val="90000"/>
                        </a:lnSpc>
                        <a:buFontTx/>
                        <a:buNone/>
                        <a:defRPr/>
                      </a:pPr>
                      <a:endParaRPr lang="tr-TR" sz="2400" dirty="0" smtClean="0">
                        <a:effectLst>
                          <a:outerShdw blurRad="38100" dist="38100" dir="2700000" algn="tl">
                            <a:srgbClr val="000000"/>
                          </a:outerShdw>
                        </a:effectLst>
                        <a:latin typeface="Trebuchet MS" pitchFamily="34" charset="0"/>
                      </a:endParaRPr>
                    </a:p>
                  </a:txBody>
                  <a:tcPr/>
                </a:tc>
                <a:tc>
                  <a:txBody>
                    <a:bodyPr/>
                    <a:lstStyle/>
                    <a:p>
                      <a:pPr eaLnBrk="1" hangingPunct="1">
                        <a:lnSpc>
                          <a:spcPct val="90000"/>
                        </a:lnSpc>
                        <a:buFontTx/>
                        <a:buNone/>
                      </a:pPr>
                      <a:r>
                        <a:rPr lang="tr-TR" sz="2000" b="1" dirty="0" smtClean="0">
                          <a:latin typeface="Trebuchet MS" pitchFamily="34" charset="0"/>
                        </a:rPr>
                        <a:t>* Çocuğa sorumluluk verin  </a:t>
                      </a:r>
                    </a:p>
                    <a:p>
                      <a:pPr eaLnBrk="1" hangingPunct="1">
                        <a:lnSpc>
                          <a:spcPct val="90000"/>
                        </a:lnSpc>
                        <a:buFontTx/>
                        <a:buNone/>
                      </a:pPr>
                      <a:r>
                        <a:rPr lang="tr-TR" sz="2000" b="1" dirty="0" smtClean="0">
                          <a:latin typeface="Trebuchet MS" pitchFamily="34" charset="0"/>
                        </a:rPr>
                        <a:t>(odasını,eşyalarını toplama vb.)</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4624"/>
            <a:ext cx="8964488" cy="1080120"/>
          </a:xfrm>
        </p:spPr>
        <p:txBody>
          <a:bodyPr>
            <a:noAutofit/>
          </a:bodyPr>
          <a:lstStyle/>
          <a:p>
            <a:pPr algn="l"/>
            <a:r>
              <a:rPr lang="tr-TR" sz="2000" b="1" dirty="0" smtClean="0"/>
              <a:t>3-6 Yaş Grubu Çocukların Gelişim Dönemleri ve Özellikleri:</a:t>
            </a:r>
            <a:br>
              <a:rPr lang="tr-TR" sz="2000" b="1" dirty="0" smtClean="0"/>
            </a:br>
            <a:r>
              <a:rPr lang="tr-TR" sz="3200" b="1" u="sng" dirty="0" smtClean="0"/>
              <a:t>AHLÂK GELİŞİMİ</a:t>
            </a:r>
            <a:endParaRPr lang="tr-TR" sz="2000" b="1" u="sng" dirty="0"/>
          </a:p>
        </p:txBody>
      </p:sp>
      <p:graphicFrame>
        <p:nvGraphicFramePr>
          <p:cNvPr id="4" name="3 Tablo"/>
          <p:cNvGraphicFramePr>
            <a:graphicFrameLocks noGrp="1"/>
          </p:cNvGraphicFramePr>
          <p:nvPr/>
        </p:nvGraphicFramePr>
        <p:xfrm>
          <a:off x="323528" y="1626371"/>
          <a:ext cx="8496944" cy="4915084"/>
        </p:xfrm>
        <a:graphic>
          <a:graphicData uri="http://schemas.openxmlformats.org/drawingml/2006/table">
            <a:tbl>
              <a:tblPr firstRow="1" bandRow="1">
                <a:tableStyleId>{5C22544A-7EE6-4342-B048-85BDC9FD1C3A}</a:tableStyleId>
              </a:tblPr>
              <a:tblGrid>
                <a:gridCol w="4248472"/>
                <a:gridCol w="4248472"/>
              </a:tblGrid>
              <a:tr h="512876">
                <a:tc>
                  <a:txBody>
                    <a:bodyPr/>
                    <a:lstStyle/>
                    <a:p>
                      <a:pPr algn="ctr"/>
                      <a:r>
                        <a:rPr lang="tr-TR" sz="2800" dirty="0" smtClean="0"/>
                        <a:t>Dönemin Özelliği</a:t>
                      </a:r>
                      <a:endParaRPr lang="tr-TR" sz="2800" dirty="0"/>
                    </a:p>
                  </a:txBody>
                  <a:tcPr/>
                </a:tc>
                <a:tc>
                  <a:txBody>
                    <a:bodyPr/>
                    <a:lstStyle/>
                    <a:p>
                      <a:pPr algn="ctr"/>
                      <a:r>
                        <a:rPr lang="tr-TR" sz="2800" dirty="0" smtClean="0"/>
                        <a:t>Öneriler</a:t>
                      </a:r>
                      <a:endParaRPr lang="tr-TR" sz="2800" dirty="0"/>
                    </a:p>
                  </a:txBody>
                  <a:tcPr/>
                </a:tc>
              </a:tr>
              <a:tr h="1420742">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Art niyet gütmeksizin ben-merkezli davranırlar.</a:t>
                      </a:r>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tr-TR" sz="2000" b="1" dirty="0" smtClean="0">
                          <a:latin typeface="Trebuchet MS" pitchFamily="34" charset="0"/>
                        </a:rPr>
                        <a:t>* Ben-merkezli davranışlarına kızmak yerine ona empati kurmayı öğretin. Başkalarının duygularına karşı hassas olmalarını öğretin.</a:t>
                      </a:r>
                    </a:p>
                  </a:txBody>
                  <a:tcPr/>
                </a:tc>
              </a:tr>
              <a:tr h="680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Onlar için “Doğru” olan “Eşit” olandır.</a:t>
                      </a:r>
                      <a:endParaRPr lang="tr-TR" sz="2000" b="0" dirty="0" smtClean="0">
                        <a:effectLst>
                          <a:outerShdw blurRad="38100" dist="38100" dir="2700000" algn="tl">
                            <a:srgbClr val="000000"/>
                          </a:outerShdw>
                        </a:effectLst>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dirty="0" smtClean="0">
                          <a:latin typeface="Trebuchet MS" pitchFamily="34" charset="0"/>
                        </a:rPr>
                        <a:t>*Soyut kavramlar yerine somut bir dil kullanın</a:t>
                      </a:r>
                      <a:r>
                        <a:rPr lang="tr-TR" sz="2000" b="1" baseline="0" dirty="0" smtClean="0">
                          <a:latin typeface="Trebuchet MS" pitchFamily="34" charset="0"/>
                        </a:rPr>
                        <a:t> </a:t>
                      </a:r>
                      <a:r>
                        <a:rPr lang="tr-TR" sz="2000" b="1" dirty="0" smtClean="0">
                          <a:latin typeface="Trebuchet MS" pitchFamily="34" charset="0"/>
                        </a:rPr>
                        <a:t>(‘Canı acır, ağlar’ gibi)</a:t>
                      </a:r>
                      <a:endParaRPr lang="tr-TR" sz="2000" b="0" dirty="0" smtClean="0"/>
                    </a:p>
                  </a:txBody>
                  <a:tcPr/>
                </a:tc>
              </a:tr>
              <a:tr h="765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Değiş-tokuş pazarlık yaparlar.</a:t>
                      </a:r>
                      <a:endParaRPr lang="tr-TR" sz="2000" b="0" dirty="0" smtClean="0">
                        <a:effectLst>
                          <a:outerShdw blurRad="38100" dist="38100" dir="2700000" algn="tl">
                            <a:srgbClr val="000000"/>
                          </a:outerShdw>
                        </a:effectLst>
                        <a:latin typeface="Trebuchet MS" pitchFamily="34" charset="0"/>
                      </a:endParaRPr>
                    </a:p>
                  </a:txBody>
                  <a:tcPr/>
                </a:tc>
                <a:tc>
                  <a:txBody>
                    <a:bodyPr/>
                    <a:lstStyle/>
                    <a:p>
                      <a:pPr algn="l">
                        <a:lnSpc>
                          <a:spcPct val="90000"/>
                        </a:lnSpc>
                        <a:defRPr/>
                      </a:pPr>
                      <a:endParaRPr lang="tr-TR" sz="2000" b="0" dirty="0" smtClean="0"/>
                    </a:p>
                  </a:txBody>
                  <a:tcPr/>
                </a:tc>
              </a:tr>
              <a:tr h="680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Olaylara somut olarak bakabilirler.</a:t>
                      </a:r>
                      <a:endParaRPr lang="tr-TR" sz="2000" b="0" dirty="0" smtClean="0">
                        <a:effectLst>
                          <a:outerShdw blurRad="38100" dist="38100" dir="2700000" algn="tl">
                            <a:srgbClr val="000000"/>
                          </a:outerShdw>
                        </a:effectLst>
                        <a:latin typeface="Trebuchet MS" pitchFamily="34" charset="0"/>
                      </a:endParaRPr>
                    </a:p>
                  </a:txBody>
                  <a:tcPr/>
                </a:tc>
                <a:tc>
                  <a:txBody>
                    <a:bodyPr/>
                    <a:lstStyle/>
                    <a:p>
                      <a:pPr eaLnBrk="1" hangingPunct="1">
                        <a:buFontTx/>
                        <a:buNone/>
                      </a:pPr>
                      <a:endParaRPr lang="tr-TR" sz="2000" b="0" dirty="0" smtClean="0"/>
                    </a:p>
                  </a:txBody>
                  <a:tcPr/>
                </a:tc>
              </a:tr>
              <a:tr h="765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effectLst>
                            <a:outerShdw blurRad="38100" dist="38100" dir="2700000" algn="tl">
                              <a:srgbClr val="000000"/>
                            </a:outerShdw>
                          </a:effectLst>
                          <a:latin typeface="Trebuchet MS" pitchFamily="34" charset="0"/>
                        </a:rPr>
                        <a:t>* Doğrunun göreli olduğunun farkına varmaya başlarlar.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000" b="0" dirty="0" smtClean="0">
                        <a:effectLst>
                          <a:outerShdw blurRad="38100" dist="38100" dir="2700000" algn="tl">
                            <a:srgbClr val="000000"/>
                          </a:outerShdw>
                        </a:effectLst>
                        <a:latin typeface="Trebuchet MS" pitchFamily="34" charset="0"/>
                      </a:endParaRP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07904" y="6237312"/>
            <a:ext cx="5292080" cy="432049"/>
          </a:xfrm>
        </p:spPr>
        <p:txBody>
          <a:bodyPr>
            <a:noAutofit/>
          </a:bodyPr>
          <a:lstStyle/>
          <a:p>
            <a:pPr>
              <a:spcBef>
                <a:spcPts val="0"/>
              </a:spcBef>
            </a:pPr>
            <a:r>
              <a:rPr lang="tr-TR" sz="1000" dirty="0" err="1" smtClean="0">
                <a:solidFill>
                  <a:schemeClr val="accent1">
                    <a:lumMod val="50000"/>
                  </a:schemeClr>
                </a:solidFill>
              </a:rPr>
              <a:t>MusTafa</a:t>
            </a:r>
            <a:r>
              <a:rPr lang="tr-TR" sz="1000" dirty="0" smtClean="0">
                <a:solidFill>
                  <a:schemeClr val="accent1">
                    <a:lumMod val="50000"/>
                  </a:schemeClr>
                </a:solidFill>
              </a:rPr>
              <a:t> </a:t>
            </a:r>
            <a:r>
              <a:rPr lang="tr-TR" sz="1000" dirty="0" err="1" smtClean="0">
                <a:solidFill>
                  <a:schemeClr val="accent1">
                    <a:lumMod val="50000"/>
                  </a:schemeClr>
                </a:solidFill>
              </a:rPr>
              <a:t>Ayral</a:t>
            </a:r>
            <a:endParaRPr lang="tr-TR" sz="1000" dirty="0" smtClean="0">
              <a:solidFill>
                <a:schemeClr val="accent1">
                  <a:lumMod val="50000"/>
                </a:schemeClr>
              </a:solidFill>
            </a:endParaRPr>
          </a:p>
          <a:p>
            <a:pPr>
              <a:spcBef>
                <a:spcPts val="0"/>
              </a:spcBef>
            </a:pPr>
            <a:r>
              <a:rPr lang="tr-TR" sz="1000" dirty="0" err="1" smtClean="0">
                <a:solidFill>
                  <a:schemeClr val="accent1">
                    <a:lumMod val="50000"/>
                  </a:schemeClr>
                </a:solidFill>
              </a:rPr>
              <a:t>Karakum</a:t>
            </a:r>
            <a:r>
              <a:rPr lang="tr-TR" sz="1000" dirty="0" smtClean="0">
                <a:solidFill>
                  <a:schemeClr val="accent1">
                    <a:lumMod val="50000"/>
                  </a:schemeClr>
                </a:solidFill>
              </a:rPr>
              <a:t> </a:t>
            </a:r>
            <a:r>
              <a:rPr lang="tr-TR" sz="1000" dirty="0" err="1" smtClean="0">
                <a:solidFill>
                  <a:schemeClr val="accent1">
                    <a:lumMod val="50000"/>
                  </a:schemeClr>
                </a:solidFill>
              </a:rPr>
              <a:t>altındağ</a:t>
            </a:r>
            <a:r>
              <a:rPr lang="tr-TR" sz="1000" dirty="0" smtClean="0">
                <a:solidFill>
                  <a:schemeClr val="accent1">
                    <a:lumMod val="50000"/>
                  </a:schemeClr>
                </a:solidFill>
              </a:rPr>
              <a:t> belediyesi anaokulu rehberlik öğretmeni</a:t>
            </a:r>
          </a:p>
        </p:txBody>
      </p:sp>
      <p:sp>
        <p:nvSpPr>
          <p:cNvPr id="5" name="TextBox 4"/>
          <p:cNvSpPr txBox="1"/>
          <p:nvPr/>
        </p:nvSpPr>
        <p:spPr>
          <a:xfrm>
            <a:off x="0" y="188640"/>
            <a:ext cx="8964488" cy="2246769"/>
          </a:xfrm>
          <a:prstGeom prst="rect">
            <a:avLst/>
          </a:prstGeom>
          <a:noFill/>
        </p:spPr>
        <p:txBody>
          <a:bodyPr wrap="square" rtlCol="0">
            <a:spAutoFit/>
          </a:bodyPr>
          <a:lstStyle/>
          <a:p>
            <a:pPr algn="r"/>
            <a:r>
              <a:rPr lang="tr-TR" sz="32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Mutlu Çocuklar, Mutlu Yarınlar...</a:t>
            </a:r>
            <a:endParaRPr lang="tr-TR" sz="40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a:p>
            <a:pPr algn="r"/>
            <a:r>
              <a:rPr lang="tr-TR" sz="5400" dirty="0" smtClean="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rPr>
              <a:t>Çocuklarımızın Eğitimi Üzerine…</a:t>
            </a:r>
            <a:endParaRPr lang="tr-TR" sz="5400" dirty="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ea typeface="Adobe Gothic Std B" panose="020B0800000000000000" pitchFamily="34" charset="-128"/>
            </a:endParaRPr>
          </a:p>
        </p:txBody>
      </p:sp>
      <p:pic>
        <p:nvPicPr>
          <p:cNvPr id="6" name="Picture 2" descr="C:\KARAKUM ANAOKULU\M. Ayral\OKUL FOTOĞRAFLARI\Karakum Anaokulu Yıl Sonu Gösteri Fotoğrafları\35.jpg"/>
          <p:cNvPicPr>
            <a:picLocks noChangeAspect="1" noChangeArrowheads="1"/>
          </p:cNvPicPr>
          <p:nvPr/>
        </p:nvPicPr>
        <p:blipFill>
          <a:blip r:embed="rId2" cstate="print"/>
          <a:srcRect/>
          <a:stretch>
            <a:fillRect/>
          </a:stretch>
        </p:blipFill>
        <p:spPr bwMode="auto">
          <a:xfrm>
            <a:off x="395536" y="2492896"/>
            <a:ext cx="8280920" cy="3757429"/>
          </a:xfrm>
          <a:prstGeom prst="rect">
            <a:avLst/>
          </a:prstGeom>
          <a:noFill/>
        </p:spPr>
      </p:pic>
    </p:spTree>
    <p:extLst>
      <p:ext uri="{BB962C8B-B14F-4D97-AF65-F5344CB8AC3E}">
        <p14:creationId xmlns="" xmlns:p14="http://schemas.microsoft.com/office/powerpoint/2010/main" val="297071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260649"/>
            <a:ext cx="7772400" cy="864096"/>
          </a:xfrm>
        </p:spPr>
        <p:txBody>
          <a:bodyPr>
            <a:normAutofit/>
          </a:bodyPr>
          <a:lstStyle/>
          <a:p>
            <a:r>
              <a:rPr lang="tr-TR" sz="4000" b="1" dirty="0" smtClean="0"/>
              <a:t>Okula Başlamanın Anlamı</a:t>
            </a:r>
            <a:endParaRPr lang="tr-TR" sz="4000" b="1" dirty="0"/>
          </a:p>
        </p:txBody>
      </p:sp>
      <p:sp>
        <p:nvSpPr>
          <p:cNvPr id="51202" name="Rectangle 2"/>
          <p:cNvSpPr>
            <a:spLocks noChangeArrowheads="1"/>
          </p:cNvSpPr>
          <p:nvPr/>
        </p:nvSpPr>
        <p:spPr bwMode="auto">
          <a:xfrm>
            <a:off x="323528" y="2536053"/>
            <a:ext cx="8640960" cy="421653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2C2C2C"/>
                </a:solidFill>
                <a:effectLst/>
                <a:latin typeface="Times New Roman" pitchFamily="18" charset="0"/>
                <a:cs typeface="Times New Roman" pitchFamily="18" charset="0"/>
              </a:rPr>
              <a:t>        Okula başlama yalnızca çocuklar için değil aileleri için de önemlidir. Hatta bazen yetişkinler, çocuklardan daha geç ve zor alışabilirler. Çocuğunuzun okula başlaması hem onun için hem de sizin için   yeni bir deneyimdir. En değerli varlığınız olan çocuğunuzu yeni bir çevreye (okula), yeni insanlara (öğretmenlere) emanet ediyorsunuz. Siz de bu yeni ortamla ilgili kaygılar yaşarsınız. Okula başlama, yepyeni bir dünyanın başlangıcı olması nedeniyle, çocuklarda değişik tepkilerin oluşmasına yol açar. Öğrencilerin bazıları ilgiye gereksinim duyarken, bazıları duymayabilirler. İlgiye gereksinim duymayan çocuklar, grup içinde yollarını kendileri özgürce seçmek isterler.</a:t>
            </a:r>
            <a:endParaRPr kumimoji="0" lang="tr-T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Yararlanılan Kaynaklar:</a:t>
            </a:r>
            <a:endParaRPr lang="tr-TR" b="1" dirty="0"/>
          </a:p>
        </p:txBody>
      </p:sp>
      <p:sp>
        <p:nvSpPr>
          <p:cNvPr id="3" name="2 İçerik Yer Tutucusu"/>
          <p:cNvSpPr>
            <a:spLocks noGrp="1"/>
          </p:cNvSpPr>
          <p:nvPr>
            <p:ph sz="quarter" idx="1"/>
          </p:nvPr>
        </p:nvSpPr>
        <p:spPr>
          <a:xfrm>
            <a:off x="301752" y="1881336"/>
            <a:ext cx="8503920" cy="4572000"/>
          </a:xfrm>
        </p:spPr>
        <p:txBody>
          <a:bodyPr>
            <a:normAutofit lnSpcReduction="10000"/>
          </a:bodyPr>
          <a:lstStyle/>
          <a:p>
            <a:r>
              <a:rPr lang="tr-TR" dirty="0" smtClean="0">
                <a:hlinkClick r:id="rId2"/>
              </a:rPr>
              <a:t>http://www.</a:t>
            </a:r>
            <a:r>
              <a:rPr lang="tr-TR" dirty="0" err="1" smtClean="0">
                <a:hlinkClick r:id="rId2"/>
              </a:rPr>
              <a:t>cocukgelisimi</a:t>
            </a:r>
            <a:r>
              <a:rPr lang="tr-TR" dirty="0" smtClean="0">
                <a:hlinkClick r:id="rId2"/>
              </a:rPr>
              <a:t>.gen.tr/okul-</a:t>
            </a:r>
            <a:r>
              <a:rPr lang="tr-TR" dirty="0" err="1" smtClean="0">
                <a:hlinkClick r:id="rId2"/>
              </a:rPr>
              <a:t>oncesi</a:t>
            </a:r>
            <a:r>
              <a:rPr lang="tr-TR" dirty="0" smtClean="0">
                <a:hlinkClick r:id="rId2"/>
              </a:rPr>
              <a:t>-</a:t>
            </a:r>
            <a:r>
              <a:rPr lang="tr-TR" dirty="0" err="1" smtClean="0">
                <a:hlinkClick r:id="rId2"/>
              </a:rPr>
              <a:t>egitim</a:t>
            </a:r>
            <a:r>
              <a:rPr lang="tr-TR" dirty="0" smtClean="0">
                <a:hlinkClick r:id="rId2"/>
              </a:rPr>
              <a:t>/okul-</a:t>
            </a:r>
            <a:r>
              <a:rPr lang="tr-TR" dirty="0" err="1" smtClean="0">
                <a:hlinkClick r:id="rId2"/>
              </a:rPr>
              <a:t>oncesi</a:t>
            </a:r>
            <a:r>
              <a:rPr lang="tr-TR" dirty="0" smtClean="0">
                <a:hlinkClick r:id="rId2"/>
              </a:rPr>
              <a:t>-</a:t>
            </a:r>
            <a:r>
              <a:rPr lang="tr-TR" dirty="0" err="1" smtClean="0">
                <a:hlinkClick r:id="rId2"/>
              </a:rPr>
              <a:t>egitimin</a:t>
            </a:r>
            <a:r>
              <a:rPr lang="tr-TR" dirty="0" smtClean="0">
                <a:hlinkClick r:id="rId2"/>
              </a:rPr>
              <a:t>-</a:t>
            </a:r>
            <a:r>
              <a:rPr lang="tr-TR" dirty="0" err="1" smtClean="0">
                <a:hlinkClick r:id="rId2"/>
              </a:rPr>
              <a:t>onemi</a:t>
            </a:r>
            <a:r>
              <a:rPr lang="tr-TR" dirty="0" smtClean="0">
                <a:hlinkClick r:id="rId2"/>
              </a:rPr>
              <a:t>/45-</a:t>
            </a:r>
            <a:r>
              <a:rPr lang="tr-TR" dirty="0" err="1" smtClean="0">
                <a:hlinkClick r:id="rId2"/>
              </a:rPr>
              <a:t>okuloncesiegitiminonemi</a:t>
            </a:r>
            <a:r>
              <a:rPr lang="tr-TR" dirty="0" smtClean="0">
                <a:hlinkClick r:id="rId2"/>
              </a:rPr>
              <a:t>.html</a:t>
            </a:r>
            <a:endParaRPr lang="tr-TR" dirty="0" smtClean="0"/>
          </a:p>
          <a:p>
            <a:r>
              <a:rPr lang="tr-TR" dirty="0" smtClean="0"/>
              <a:t>Ankara Milli Eğitim Müdürlüğü</a:t>
            </a:r>
          </a:p>
          <a:p>
            <a:r>
              <a:rPr lang="tr-TR" dirty="0" smtClean="0"/>
              <a:t>Doç. Dr. Nilüfer Darıca, Hacettepe </a:t>
            </a:r>
            <a:r>
              <a:rPr lang="tr-TR" dirty="0" err="1" smtClean="0"/>
              <a:t>Ünv</a:t>
            </a:r>
            <a:r>
              <a:rPr lang="tr-TR" dirty="0" smtClean="0"/>
              <a:t>. Çocuk Gelişimi ve Eğitimi Bölümü Öğretim Üyesi</a:t>
            </a:r>
            <a:br>
              <a:rPr lang="tr-TR" dirty="0" smtClean="0"/>
            </a:br>
            <a:r>
              <a:rPr lang="tr-TR" dirty="0" smtClean="0"/>
              <a:t>Doç. Dr. </a:t>
            </a:r>
            <a:r>
              <a:rPr lang="tr-TR" dirty="0" err="1" smtClean="0"/>
              <a:t>Belma</a:t>
            </a:r>
            <a:r>
              <a:rPr lang="tr-TR" dirty="0" smtClean="0"/>
              <a:t> Tuğrul</a:t>
            </a:r>
          </a:p>
          <a:p>
            <a:r>
              <a:rPr lang="tr-TR" dirty="0" smtClean="0">
                <a:hlinkClick r:id="rId3"/>
              </a:rPr>
              <a:t>http://www.</a:t>
            </a:r>
            <a:r>
              <a:rPr lang="tr-TR" dirty="0" err="1" smtClean="0">
                <a:hlinkClick r:id="rId3"/>
              </a:rPr>
              <a:t>egitim</a:t>
            </a:r>
            <a:r>
              <a:rPr lang="tr-TR" dirty="0" smtClean="0">
                <a:hlinkClick r:id="rId3"/>
              </a:rPr>
              <a:t>.com</a:t>
            </a:r>
            <a:endParaRPr lang="tr-TR" dirty="0" smtClean="0"/>
          </a:p>
          <a:p>
            <a:r>
              <a:rPr lang="tr-TR" dirty="0" smtClean="0">
                <a:hlinkClick r:id="rId4"/>
              </a:rPr>
              <a:t>http://www.</a:t>
            </a:r>
            <a:r>
              <a:rPr lang="tr-TR" dirty="0" err="1" smtClean="0">
                <a:hlinkClick r:id="rId4"/>
              </a:rPr>
              <a:t>colukcocuk</a:t>
            </a:r>
            <a:r>
              <a:rPr lang="tr-TR" dirty="0" smtClean="0">
                <a:hlinkClick r:id="rId4"/>
              </a:rPr>
              <a:t>.com.tr</a:t>
            </a:r>
            <a:endParaRPr lang="tr-TR" dirty="0" smtClean="0"/>
          </a:p>
          <a:p>
            <a:r>
              <a:rPr lang="tr-TR" dirty="0" smtClean="0"/>
              <a:t>Ailelere İpuçları, TED Ankara Koleji Yayını, 2002.</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Okula Başlamanın Anlamı</a:t>
            </a:r>
            <a:endParaRPr lang="tr-TR" sz="4000" b="1" dirty="0"/>
          </a:p>
        </p:txBody>
      </p:sp>
      <p:sp>
        <p:nvSpPr>
          <p:cNvPr id="3" name="2 İçerik Yer Tutucusu"/>
          <p:cNvSpPr>
            <a:spLocks noGrp="1"/>
          </p:cNvSpPr>
          <p:nvPr>
            <p:ph sz="quarter" idx="1"/>
          </p:nvPr>
        </p:nvSpPr>
        <p:spPr>
          <a:xfrm>
            <a:off x="179512" y="2060848"/>
            <a:ext cx="8626160" cy="4320480"/>
          </a:xfrm>
        </p:spPr>
        <p:txBody>
          <a:bodyPr>
            <a:normAutofit fontScale="85000" lnSpcReduction="10000"/>
          </a:bodyPr>
          <a:lstStyle/>
          <a:p>
            <a:pPr algn="just">
              <a:buNone/>
            </a:pPr>
            <a:r>
              <a:rPr lang="tr-TR" dirty="0" smtClean="0"/>
              <a:t>        Okula başlama, çocuğun yaşamındaki en önemli dönüm noktalarından biridir. Her şeyden önce çocuk o güne kadar son derece güvenli, her türlü kuralını, kendisinden nelerin beklendiğini bildiği, her sıkıntılı durumda yanında ana ve babasını bulduğu bir ortamdan, hiç bilmediği bir ortama girmiştir. Çocuk için yepyeni bir çevre olan okulda uyulması gereken kurallar, yerine getirilmesi gereken görevler, yeni arkadaşlar ve öğretmenler söz konusudur. Özellikle okulöncesi dönemde yaşıtları ile yeterince ilişkiye girememiş çocuklar için okul, kendilerini göz önünde ve korunmasız hissettikleri bir ortamdır. Ailenin ve öğretmenlerin gerekli özeni göstermemeleri durumunda bu çocuklar utangaç, çekingen olabilir ve giderek içlerine kapanabilirler.</a:t>
            </a:r>
          </a:p>
          <a:p>
            <a:endParaRPr 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Okul Başlamanın Anlamı</a:t>
            </a:r>
            <a:endParaRPr lang="tr-TR" sz="4000" b="1" dirty="0"/>
          </a:p>
        </p:txBody>
      </p:sp>
      <p:sp>
        <p:nvSpPr>
          <p:cNvPr id="3" name="2 İçerik Yer Tutucusu"/>
          <p:cNvSpPr>
            <a:spLocks noGrp="1"/>
          </p:cNvSpPr>
          <p:nvPr>
            <p:ph sz="quarter" idx="1"/>
          </p:nvPr>
        </p:nvSpPr>
        <p:spPr>
          <a:xfrm>
            <a:off x="179512" y="1556792"/>
            <a:ext cx="8647936" cy="4968552"/>
          </a:xfrm>
        </p:spPr>
        <p:txBody>
          <a:bodyPr>
            <a:normAutofit fontScale="92500" lnSpcReduction="10000"/>
          </a:bodyPr>
          <a:lstStyle/>
          <a:p>
            <a:pPr algn="just">
              <a:buNone/>
            </a:pPr>
            <a:r>
              <a:rPr lang="tr-TR" dirty="0" smtClean="0"/>
              <a:t>        Çocuklar dinamik varlıklardır. Yaşamın en hızlı gelişimi ve değişimi erken çocukluk yılları ya da                    okulöncesi dediğimiz yıllarda yaşanır. </a:t>
            </a:r>
            <a:r>
              <a:rPr lang="tr-TR" b="1" dirty="0" smtClean="0"/>
              <a:t>Sağlam duygusal temeller üzerine kurulan kişiliklerdeki çocuklar,  </a:t>
            </a:r>
            <a:r>
              <a:rPr lang="tr-TR" b="1" dirty="0" smtClean="0"/>
              <a:t>yaşamın </a:t>
            </a:r>
            <a:r>
              <a:rPr lang="tr-TR" b="1" dirty="0" smtClean="0"/>
              <a:t>bu yeni deneyimiyle baş etmeye hazırlanmış demektir. </a:t>
            </a:r>
            <a:r>
              <a:rPr lang="tr-TR" b="1" dirty="0" smtClean="0">
                <a:solidFill>
                  <a:schemeClr val="accent1">
                    <a:lumMod val="75000"/>
                  </a:schemeClr>
                </a:solidFill>
              </a:rPr>
              <a:t>Kendine ve çevresine güvenen çocuklar,  yaşam başarısı yüksek olmaya aday çocuklardır.</a:t>
            </a:r>
            <a:r>
              <a:rPr lang="tr-TR" dirty="0" smtClean="0"/>
              <a:t> </a:t>
            </a:r>
            <a:endParaRPr lang="tr-TR" dirty="0" smtClean="0"/>
          </a:p>
          <a:p>
            <a:pPr algn="just">
              <a:buNone/>
            </a:pPr>
            <a:r>
              <a:rPr lang="tr-TR" dirty="0" smtClean="0"/>
              <a:t> </a:t>
            </a:r>
            <a:r>
              <a:rPr lang="tr-TR" dirty="0" smtClean="0"/>
              <a:t>       </a:t>
            </a:r>
            <a:r>
              <a:rPr lang="tr-TR" dirty="0" smtClean="0"/>
              <a:t>Aksi </a:t>
            </a:r>
            <a:r>
              <a:rPr lang="tr-TR" dirty="0" smtClean="0"/>
              <a:t>durum, yani, bireysel gelişmesi için desteklenmemiş çocuklar “</a:t>
            </a:r>
            <a:r>
              <a:rPr lang="tr-TR" dirty="0" smtClean="0"/>
              <a:t>bağımlı” kişilikleriyle</a:t>
            </a:r>
            <a:r>
              <a:rPr lang="tr-TR" dirty="0" smtClean="0"/>
              <a:t>, okula başlamanın sorumluluklarıyla baş etmekte zorlanabilirler. Aslında bu şekilde, </a:t>
            </a:r>
            <a:r>
              <a:rPr lang="tr-TR" dirty="0" smtClean="0">
                <a:solidFill>
                  <a:schemeClr val="accent1">
                    <a:lumMod val="75000"/>
                  </a:schemeClr>
                </a:solidFill>
              </a:rPr>
              <a:t>bağımsızlığını geliştirememiş çocuklar için sadece okula başlama anı değil, yaşama ait her yeni    durum kaygı yaratıcı olabilir.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51520" y="404664"/>
            <a:ext cx="8534400" cy="758952"/>
          </a:xfrm>
        </p:spPr>
        <p:txBody>
          <a:bodyPr>
            <a:normAutofit fontScale="90000"/>
          </a:bodyPr>
          <a:lstStyle/>
          <a:p>
            <a:r>
              <a:rPr lang="tr-TR" b="1" dirty="0" smtClean="0"/>
              <a:t>Okula Yeni Başlayan Çocuğun </a:t>
            </a:r>
            <a:br>
              <a:rPr lang="tr-TR" b="1" dirty="0" smtClean="0"/>
            </a:br>
            <a:r>
              <a:rPr lang="tr-TR" b="1" dirty="0" smtClean="0"/>
              <a:t>Aklındaki Sorular</a:t>
            </a:r>
            <a:endParaRPr lang="tr-TR" b="1" dirty="0"/>
          </a:p>
        </p:txBody>
      </p:sp>
      <p:sp>
        <p:nvSpPr>
          <p:cNvPr id="3" name="2 İçerik Yer Tutucusu"/>
          <p:cNvSpPr>
            <a:spLocks noGrp="1"/>
          </p:cNvSpPr>
          <p:nvPr>
            <p:ph sz="quarter" idx="1"/>
          </p:nvPr>
        </p:nvSpPr>
        <p:spPr>
          <a:xfrm>
            <a:off x="301752" y="1556792"/>
            <a:ext cx="8503920" cy="4854280"/>
          </a:xfrm>
        </p:spPr>
        <p:txBody>
          <a:bodyPr>
            <a:normAutofit fontScale="77500" lnSpcReduction="20000"/>
          </a:bodyPr>
          <a:lstStyle/>
          <a:p>
            <a:pPr>
              <a:buFont typeface="Wingdings" pitchFamily="2" charset="2"/>
              <a:buChar char="Ø"/>
            </a:pPr>
            <a:r>
              <a:rPr lang="tr-TR" b="1" dirty="0" smtClean="0">
                <a:solidFill>
                  <a:schemeClr val="accent1">
                    <a:lumMod val="75000"/>
                  </a:schemeClr>
                </a:solidFill>
              </a:rPr>
              <a:t>Burası neresi, nasıl bir yer? Oldukça da büyük bir bina, acaba burada kaybolur muyum?</a:t>
            </a:r>
          </a:p>
          <a:p>
            <a:pPr>
              <a:buFont typeface="Wingdings" pitchFamily="2" charset="2"/>
              <a:buChar char="Ø"/>
            </a:pPr>
            <a:r>
              <a:rPr lang="tr-TR" dirty="0" smtClean="0"/>
              <a:t>Evim, okuluma yakın mı? Acaba anne ve babam beni almaya gelecekler mi? Annem ve babam beni almaya gelmezse evime nasıl gideceğim?</a:t>
            </a:r>
          </a:p>
          <a:p>
            <a:pPr>
              <a:buFont typeface="Wingdings" pitchFamily="2" charset="2"/>
              <a:buChar char="Ø"/>
            </a:pPr>
            <a:r>
              <a:rPr lang="tr-TR" b="1" dirty="0" smtClean="0">
                <a:solidFill>
                  <a:schemeClr val="accent1">
                    <a:lumMod val="75000"/>
                  </a:schemeClr>
                </a:solidFill>
              </a:rPr>
              <a:t>Okulun bu kadar kalabalık olduğunu bilmiyordum, ne kadar çok çocuk var. Üstelik birçok yaramaz çocuk da var. Dilerim bana zarar vermezler.</a:t>
            </a:r>
          </a:p>
          <a:p>
            <a:pPr>
              <a:buFont typeface="Wingdings" pitchFamily="2" charset="2"/>
              <a:buChar char="Ø"/>
            </a:pPr>
            <a:r>
              <a:rPr lang="tr-TR" b="1" dirty="0" smtClean="0"/>
              <a:t>Sınıfımızda da çok çocuk var. Öğretmenimin beni sevmeye benimle ilgilenmeye vakti olacak mı? Ya beni fark etmezse!</a:t>
            </a:r>
          </a:p>
          <a:p>
            <a:pPr>
              <a:buFont typeface="Wingdings" pitchFamily="2" charset="2"/>
              <a:buChar char="Ø"/>
            </a:pPr>
            <a:r>
              <a:rPr lang="tr-TR" dirty="0" smtClean="0"/>
              <a:t>Dersler hiç de kolay değilmiş, bütün bunları nasıl öğreneceğim? Başaramazsam öğretmenim ne yapar, ne söyler? Peki ya arkadaşlarım benimle alay ederler mi?</a:t>
            </a:r>
          </a:p>
          <a:p>
            <a:pPr>
              <a:buFont typeface="Wingdings" pitchFamily="2" charset="2"/>
              <a:buChar char="Ø"/>
            </a:pPr>
            <a:r>
              <a:rPr lang="tr-TR" dirty="0" smtClean="0"/>
              <a:t>Bu dersler ne kadar uzun sürüyor. Zil ne zaman çalacak? Teneffüse çıkmak ve OYNAMAK İSTİYORUM.</a:t>
            </a:r>
          </a:p>
          <a:p>
            <a:pPr>
              <a:buFont typeface="Wingdings" pitchFamily="2" charset="2"/>
              <a:buChar char="Ø"/>
            </a:pPr>
            <a:r>
              <a:rPr lang="tr-TR" dirty="0" smtClean="0"/>
              <a:t>Bu okulda neden oyun dersi yok?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412776"/>
            <a:ext cx="8758808" cy="4824536"/>
          </a:xfrm>
        </p:spPr>
        <p:txBody>
          <a:bodyPr>
            <a:noAutofit/>
          </a:bodyPr>
          <a:lstStyle/>
          <a:p>
            <a:pPr>
              <a:buFont typeface="Wingdings" pitchFamily="2" charset="2"/>
              <a:buChar char="Ø"/>
            </a:pPr>
            <a:r>
              <a:rPr lang="tr-TR" sz="2400" dirty="0" smtClean="0"/>
              <a:t>Okula </a:t>
            </a:r>
            <a:r>
              <a:rPr lang="tr-TR" sz="2400" dirty="0"/>
              <a:t>başlamadan önce okuma yazmayı öğrenmiştim, şimdi arkadaşlarımın öğrenmesini bekliyorum, çabuk öğrenmelerini istiyorum çünkü derslerde çok sıkılıyorum, bence bütün bunlar çok </a:t>
            </a:r>
            <a:r>
              <a:rPr lang="tr-TR" sz="2400" dirty="0" smtClean="0"/>
              <a:t>basit!</a:t>
            </a:r>
          </a:p>
          <a:p>
            <a:pPr>
              <a:buFont typeface="Wingdings" pitchFamily="2" charset="2"/>
              <a:buChar char="Ø"/>
            </a:pPr>
            <a:r>
              <a:rPr lang="tr-TR" sz="2400" b="1" dirty="0" smtClean="0">
                <a:solidFill>
                  <a:schemeClr val="accent1">
                    <a:lumMod val="75000"/>
                  </a:schemeClr>
                </a:solidFill>
              </a:rPr>
              <a:t>Tuvaletim </a:t>
            </a:r>
            <a:r>
              <a:rPr lang="tr-TR" sz="2400" b="1" dirty="0">
                <a:solidFill>
                  <a:schemeClr val="accent1">
                    <a:lumMod val="75000"/>
                  </a:schemeClr>
                </a:solidFill>
              </a:rPr>
              <a:t>neden bu kadar sık geliyor bilmiyorum? Öğretmenimden her seferinde izin almaya </a:t>
            </a:r>
            <a:r>
              <a:rPr lang="tr-TR" sz="2400" b="1" dirty="0" smtClean="0">
                <a:solidFill>
                  <a:schemeClr val="accent1">
                    <a:lumMod val="75000"/>
                  </a:schemeClr>
                </a:solidFill>
              </a:rPr>
              <a:t>çekiniyorum.</a:t>
            </a:r>
          </a:p>
          <a:p>
            <a:pPr>
              <a:buFont typeface="Wingdings" pitchFamily="2" charset="2"/>
              <a:buChar char="Ø"/>
            </a:pPr>
            <a:r>
              <a:rPr lang="tr-TR" sz="2400" dirty="0" smtClean="0"/>
              <a:t>Öğrenmem </a:t>
            </a:r>
            <a:r>
              <a:rPr lang="tr-TR" sz="2400" dirty="0"/>
              <a:t>gereken </a:t>
            </a:r>
            <a:r>
              <a:rPr lang="tr-TR" sz="2400" dirty="0" smtClean="0"/>
              <a:t>ne çok </a:t>
            </a:r>
            <a:r>
              <a:rPr lang="tr-TR" sz="2400" dirty="0"/>
              <a:t>şey </a:t>
            </a:r>
            <a:r>
              <a:rPr lang="tr-TR" sz="2400" dirty="0" smtClean="0"/>
              <a:t>var!</a:t>
            </a:r>
          </a:p>
          <a:p>
            <a:pPr>
              <a:buFont typeface="Wingdings" pitchFamily="2" charset="2"/>
              <a:buChar char="Ø"/>
            </a:pPr>
            <a:r>
              <a:rPr lang="tr-TR" sz="2400" b="1" dirty="0" smtClean="0">
                <a:solidFill>
                  <a:schemeClr val="accent1">
                    <a:lumMod val="75000"/>
                  </a:schemeClr>
                </a:solidFill>
              </a:rPr>
              <a:t>Kardeşim </a:t>
            </a:r>
            <a:r>
              <a:rPr lang="tr-TR" sz="2400" b="1" dirty="0">
                <a:solidFill>
                  <a:schemeClr val="accent1">
                    <a:lumMod val="75000"/>
                  </a:schemeClr>
                </a:solidFill>
              </a:rPr>
              <a:t>evde ne yapıyor acaba? Dolapta kocaman bir pasta vardı, şimdi oturmuş onu yiyorlardır. Ne kadar şanslı, onun yerinde olmak isterdim. Teneffüste sessizce okuldan çıksam da eve gitsem mi ki</a:t>
            </a:r>
            <a:r>
              <a:rPr lang="tr-TR" sz="2400" b="1" dirty="0" smtClean="0">
                <a:solidFill>
                  <a:schemeClr val="accent1">
                    <a:lumMod val="75000"/>
                  </a:schemeClr>
                </a:solidFill>
              </a:rPr>
              <a:t>?</a:t>
            </a:r>
            <a:r>
              <a:rPr lang="tr-TR" sz="2400" b="1" dirty="0">
                <a:solidFill>
                  <a:schemeClr val="accent1">
                    <a:lumMod val="75000"/>
                  </a:schemeClr>
                </a:solidFill>
              </a:rPr>
              <a:t> </a:t>
            </a:r>
          </a:p>
        </p:txBody>
      </p:sp>
      <p:sp>
        <p:nvSpPr>
          <p:cNvPr id="4" name="1 Başlık"/>
          <p:cNvSpPr>
            <a:spLocks noGrp="1"/>
          </p:cNvSpPr>
          <p:nvPr>
            <p:ph type="title"/>
          </p:nvPr>
        </p:nvSpPr>
        <p:spPr>
          <a:xfrm>
            <a:off x="457200" y="116632"/>
            <a:ext cx="8229600" cy="993775"/>
          </a:xfrm>
        </p:spPr>
        <p:txBody>
          <a:bodyPr>
            <a:noAutofit/>
          </a:bodyPr>
          <a:lstStyle/>
          <a:p>
            <a:r>
              <a:rPr lang="tr-TR" sz="2800" b="1" dirty="0" smtClean="0"/>
              <a:t>Okula Yeni Başlayan Çocuğun </a:t>
            </a:r>
            <a:br>
              <a:rPr lang="tr-TR" sz="2800" b="1" dirty="0" smtClean="0"/>
            </a:br>
            <a:r>
              <a:rPr lang="tr-TR" sz="2800" b="1" dirty="0" smtClean="0"/>
              <a:t>Aklındaki Sorular</a:t>
            </a:r>
            <a:endParaRPr lang="tr-TR"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301752" y="1916832"/>
            <a:ext cx="8503920" cy="4182216"/>
          </a:xfrm>
        </p:spPr>
        <p:txBody>
          <a:bodyPr>
            <a:noAutofit/>
          </a:bodyPr>
          <a:lstStyle/>
          <a:p>
            <a:pPr algn="just">
              <a:buNone/>
            </a:pPr>
            <a:r>
              <a:rPr lang="tr-TR" sz="2000" dirty="0"/>
              <a:t>İlk olarak, okula hazırlığın okula başlamadan birkaç ay ya da birkaç hafta öncesinden başlayan </a:t>
            </a:r>
            <a:r>
              <a:rPr lang="tr-TR" sz="2000" dirty="0" smtClean="0"/>
              <a:t>bir hazırlık </a:t>
            </a:r>
            <a:r>
              <a:rPr lang="tr-TR" sz="2000" dirty="0"/>
              <a:t>olmadığına dikkat çekmek gerekir. Doğduğu andan itibaren, iletişim içerisinde bulunduğu kişiler çocuğun gelişiminin olumlu ya da olumsuz değişiminden sorumludur. </a:t>
            </a:r>
            <a:r>
              <a:rPr lang="tr-TR" sz="2000" b="1" dirty="0"/>
              <a:t>Çocukları sadece okula değil yaşama hazırlamak gerekir. Okul da zaten hayatın bir </a:t>
            </a:r>
            <a:r>
              <a:rPr lang="tr-TR" sz="2000" b="1" dirty="0" smtClean="0"/>
              <a:t>parçasıdır.</a:t>
            </a:r>
          </a:p>
          <a:p>
            <a:pPr algn="just">
              <a:buNone/>
            </a:pPr>
            <a:r>
              <a:rPr lang="tr-TR" sz="2000" b="1" dirty="0" smtClean="0"/>
              <a:t>Okula </a:t>
            </a:r>
            <a:r>
              <a:rPr lang="tr-TR" sz="2000" b="1" dirty="0"/>
              <a:t>hazırlık, çocuğun okul eşyalarını almaktan, onun için iyi bir okul seçmekten çok daha geniş ve derin anlamlar ifade eder. Yaşamla ilişkilerinde başarılı olan çocuklar okul yaşamlarında da uyumlu, başarılı ve mutlu olabilirler. </a:t>
            </a:r>
            <a:r>
              <a:rPr lang="tr-TR" sz="2000" dirty="0"/>
              <a:t>Özetle, okula hazırlık, okula başlama anına bırakılmayacak kadar önemlidir. Okula başlama anında o zamana kadar yaşananların dışa yansımaları gözlenir. Gözlenenlerse aslında birer </a:t>
            </a:r>
            <a:r>
              <a:rPr lang="tr-TR" sz="2000" dirty="0" smtClean="0"/>
              <a:t>sonuçtur.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4000" b="1" dirty="0" smtClean="0"/>
              <a:t>Aileler Neler Yapabilir?</a:t>
            </a:r>
            <a:endParaRPr lang="tr-TR" sz="4000" b="1" dirty="0"/>
          </a:p>
        </p:txBody>
      </p:sp>
      <p:sp>
        <p:nvSpPr>
          <p:cNvPr id="3" name="2 İçerik Yer Tutucusu"/>
          <p:cNvSpPr>
            <a:spLocks noGrp="1"/>
          </p:cNvSpPr>
          <p:nvPr>
            <p:ph sz="quarter" idx="1"/>
          </p:nvPr>
        </p:nvSpPr>
        <p:spPr>
          <a:xfrm>
            <a:off x="244544" y="1700808"/>
            <a:ext cx="8503920" cy="4248472"/>
          </a:xfrm>
        </p:spPr>
        <p:txBody>
          <a:bodyPr>
            <a:normAutofit fontScale="85000" lnSpcReduction="10000"/>
          </a:bodyPr>
          <a:lstStyle/>
          <a:p>
            <a:pPr algn="just">
              <a:buNone/>
            </a:pPr>
            <a:r>
              <a:rPr lang="tr-TR" dirty="0" smtClean="0"/>
              <a:t>        Çocuğunuz, sınıf ve okul ortamı gibi büyük bir çevrede kendini yalnız hissetmiş olabilir. Sizden ayrılmak, onu kaygılandırmış olabilir. Yaşadığı bu güçlük size çok olağan gelebilir. Belki size eski günlerinizi hatırlatmış olabilir. Bu durumda, kendinizi onun yerine koyabilirseniz, siz de bu durumdan  kaygı duymak yerine, onu daha iyi anlayabilirsiniz. Bu noktada, </a:t>
            </a:r>
            <a:r>
              <a:rPr lang="tr-TR" b="1" dirty="0" smtClean="0"/>
              <a:t>onunla konuşmak ve rahatlatıcı çözümler bulmak</a:t>
            </a:r>
            <a:r>
              <a:rPr lang="tr-TR" dirty="0" smtClean="0"/>
              <a:t> doğru davranışlardan biri olacaktır. Okulun ilk günlerinde, okula yanında getireceği </a:t>
            </a:r>
            <a:r>
              <a:rPr lang="tr-TR" b="1" dirty="0" smtClean="0"/>
              <a:t>sevdiği bir  eşya ya da oyuncak</a:t>
            </a:r>
            <a:r>
              <a:rPr lang="tr-TR" dirty="0" smtClean="0"/>
              <a:t>, yalnızlık kaygısını biraz olsun hafifletebilir. Zaman içinde </a:t>
            </a:r>
            <a:r>
              <a:rPr lang="tr-TR" b="1" dirty="0" smtClean="0"/>
              <a:t>yeni arkadaşlıklar edinmesi</a:t>
            </a:r>
            <a:r>
              <a:rPr lang="tr-TR" dirty="0" smtClean="0"/>
              <a:t>, sınıf içinde kendini yakın hissettiği arkadaşlar bulması da, onun sınıfa ve okula uyumunu kolaylaştırabilir.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299</TotalTime>
  <Words>1977</Words>
  <Application>Microsoft Office PowerPoint</Application>
  <PresentationFormat>Ekran Gösterisi (4:3)</PresentationFormat>
  <Paragraphs>145</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Kent</vt:lpstr>
      <vt:lpstr>Slayt 1</vt:lpstr>
      <vt:lpstr>Okulöncesi Eğitimin Önemi ve  3-6 Yaş Grubu Çocukların Gelişim Dönemi Özellikleri</vt:lpstr>
      <vt:lpstr>Okula Başlamanın Anlamı</vt:lpstr>
      <vt:lpstr>Okula Başlamanın Anlamı</vt:lpstr>
      <vt:lpstr>Okul Başlamanın Anlamı</vt:lpstr>
      <vt:lpstr>Okula Yeni Başlayan Çocuğun  Aklındaki Sorular</vt:lpstr>
      <vt:lpstr>Okula Yeni Başlayan Çocuğun  Aklındaki Sorular</vt:lpstr>
      <vt:lpstr>Aileler Neler Yapabilir?</vt:lpstr>
      <vt:lpstr>Aileler Neler Yapabilir?</vt:lpstr>
      <vt:lpstr>Aileler Neler Yapabilir?</vt:lpstr>
      <vt:lpstr>Aileler Neler Yapabilir?</vt:lpstr>
      <vt:lpstr>Aileler Neler Yapabilir?</vt:lpstr>
      <vt:lpstr>Aileler Neler Yapabilir?</vt:lpstr>
      <vt:lpstr>Okulöncesi Eğitimin Önemi</vt:lpstr>
      <vt:lpstr>Okulöncesi Eğitimin Önemi</vt:lpstr>
      <vt:lpstr>Okulöncesi Eğitimin Önemi</vt:lpstr>
      <vt:lpstr>Okulöncesi Eğitimin Önemi</vt:lpstr>
      <vt:lpstr>Okulöncesi Eğitimin Önemi</vt:lpstr>
      <vt:lpstr>Okulöncesi Eğitimin Önemi</vt:lpstr>
      <vt:lpstr>Okulöncesi Eğitimin Önemi</vt:lpstr>
      <vt:lpstr>Okulöncesi Eğitimin Önemi</vt:lpstr>
      <vt:lpstr>Okulöncesi Eğitimin Önemi</vt:lpstr>
      <vt:lpstr>3-6 Yaş Grubu Çocukların Gelişim Dönemleri ve Özellikleri: BİLİŞSEL GELİŞİM</vt:lpstr>
      <vt:lpstr>3-6 Yaş Grubu Çocukların Gelişim Dönemleri ve Özellikleri: DİL GELİŞİMİ</vt:lpstr>
      <vt:lpstr>3-6 Yaş Grubu Çocukların Gelişim Dönemleri ve Özellikleri: PSİKO-SEKSÜEL GELİŞİM</vt:lpstr>
      <vt:lpstr>3-6 Yaş Grubu Çocukların Gelişim Dönemleri ve Özellikleri: SOSYAL-DUYGUSAL GELİŞİM</vt:lpstr>
      <vt:lpstr>3-6 Yaş Grubu Çocukların Gelişim Dönemleri ve Özellikleri: PSİKO-MOTOR GELİŞİM</vt:lpstr>
      <vt:lpstr>3-6 Yaş Grubu Çocukların Gelişim Dönemleri ve Özellikleri: AHLÂK GELİŞİMİ</vt:lpstr>
      <vt:lpstr>Slayt 29</vt:lpstr>
      <vt:lpstr>Yararlanılan Kaynaklar:</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26</cp:revision>
  <dcterms:created xsi:type="dcterms:W3CDTF">2016-10-03T07:55:11Z</dcterms:created>
  <dcterms:modified xsi:type="dcterms:W3CDTF">2016-10-18T06:41:17Z</dcterms:modified>
</cp:coreProperties>
</file>